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81" r:id="rId4"/>
    <p:sldId id="263" r:id="rId5"/>
    <p:sldId id="266" r:id="rId6"/>
    <p:sldId id="267" r:id="rId7"/>
    <p:sldId id="265" r:id="rId8"/>
    <p:sldId id="282" r:id="rId9"/>
    <p:sldId id="270" r:id="rId10"/>
    <p:sldId id="272" r:id="rId11"/>
    <p:sldId id="273" r:id="rId12"/>
    <p:sldId id="283" r:id="rId13"/>
    <p:sldId id="274" r:id="rId14"/>
    <p:sldId id="275" r:id="rId15"/>
    <p:sldId id="276" r:id="rId16"/>
    <p:sldId id="277"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EC"/>
    <a:srgbClr val="EF3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5747D-5E05-4537-AEDD-C08EBCF39E2D}" v="222" dt="2025-05-15T22:38:34.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6ECBD-50EB-4896-90D0-24CD06860BED}"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232345B7-7094-4765-A9B3-32D770C53126}">
      <dgm:prSet custT="1"/>
      <dgm:spPr/>
      <dgm:t>
        <a:bodyPr/>
        <a:lstStyle/>
        <a:p>
          <a:r>
            <a:rPr lang="en-US" sz="1400" b="0" i="0" dirty="0">
              <a:effectLst/>
              <a:latin typeface="Lato" panose="020F0502020204030203" pitchFamily="34" charset="0"/>
              <a:ea typeface="Lato" panose="020F0502020204030203" pitchFamily="34" charset="0"/>
              <a:cs typeface="Lato" panose="020F0502020204030203" pitchFamily="34" charset="0"/>
            </a:rPr>
            <a:t>Change and adapt throughout the life of an EHCP to reflect the changing needs and progress of the child/YP. </a:t>
          </a:r>
          <a:r>
            <a:rPr lang="en-US" sz="1400" dirty="0">
              <a:latin typeface="Lato" panose="020F0502020204030203" pitchFamily="34" charset="0"/>
              <a:ea typeface="Lato" panose="020F0502020204030203" pitchFamily="34" charset="0"/>
              <a:cs typeface="Lato" panose="020F0502020204030203" pitchFamily="34" charset="0"/>
            </a:rPr>
            <a:t>person </a:t>
          </a:r>
        </a:p>
      </dgm:t>
    </dgm:pt>
    <dgm:pt modelId="{DF1BD7F9-A64B-4637-A932-C702305455B2}" type="parTrans" cxnId="{56F9FF94-CBD3-48DE-97BC-C3362164056B}">
      <dgm:prSet/>
      <dgm:spPr/>
      <dgm:t>
        <a:bodyPr/>
        <a:lstStyle/>
        <a:p>
          <a:endParaRPr lang="en-GB"/>
        </a:p>
      </dgm:t>
    </dgm:pt>
    <dgm:pt modelId="{F82E427F-5A82-4E4C-B2D9-199F4A586486}" type="sibTrans" cxnId="{56F9FF94-CBD3-48DE-97BC-C3362164056B}">
      <dgm:prSet/>
      <dgm:spPr/>
      <dgm:t>
        <a:bodyPr/>
        <a:lstStyle/>
        <a:p>
          <a:endParaRPr lang="en-GB"/>
        </a:p>
      </dgm:t>
    </dgm:pt>
    <dgm:pt modelId="{47D2317E-2AF2-4EF1-A8D6-E42BB6F0918F}">
      <dgm:prSet custT="1"/>
      <dgm:spPr/>
      <dgm:t>
        <a:bodyPr/>
        <a:lstStyle/>
        <a:p>
          <a:r>
            <a:rPr lang="en-US" sz="1600" b="0" i="0" dirty="0">
              <a:effectLst/>
              <a:latin typeface="Lato" panose="020F0502020204030203" pitchFamily="34" charset="0"/>
              <a:ea typeface="Lato" panose="020F0502020204030203" pitchFamily="34" charset="0"/>
              <a:cs typeface="Lato" panose="020F0502020204030203" pitchFamily="34" charset="0"/>
            </a:rPr>
            <a:t>Be SMART </a:t>
          </a:r>
        </a:p>
        <a:p>
          <a:r>
            <a:rPr lang="en-US" sz="1600" b="0" i="0" dirty="0">
              <a:effectLst/>
              <a:latin typeface="Lato" panose="020F0502020204030203" pitchFamily="34" charset="0"/>
              <a:ea typeface="Lato" panose="020F0502020204030203" pitchFamily="34" charset="0"/>
              <a:cs typeface="Lato" panose="020F0502020204030203" pitchFamily="34" charset="0"/>
            </a:rPr>
            <a:t>(specific, measurable, achievable, realistic, time-bound). </a:t>
          </a:r>
          <a:endParaRPr lang="en-GB" sz="1600" b="0" dirty="0">
            <a:latin typeface="Lato" panose="020F0502020204030203" pitchFamily="34" charset="0"/>
            <a:ea typeface="Lato" panose="020F0502020204030203" pitchFamily="34" charset="0"/>
            <a:cs typeface="Lato" panose="020F0502020204030203" pitchFamily="34" charset="0"/>
          </a:endParaRPr>
        </a:p>
      </dgm:t>
    </dgm:pt>
    <dgm:pt modelId="{39CF93CB-D719-4708-950F-E2ADA3258E6E}" type="parTrans" cxnId="{2EA25A78-9B35-47DF-9ADC-7D0B1DF67D04}">
      <dgm:prSet/>
      <dgm:spPr/>
      <dgm:t>
        <a:bodyPr/>
        <a:lstStyle/>
        <a:p>
          <a:endParaRPr lang="en-GB"/>
        </a:p>
      </dgm:t>
    </dgm:pt>
    <dgm:pt modelId="{D19F3B8E-26CB-4209-88C5-31D2CA571DF5}" type="sibTrans" cxnId="{2EA25A78-9B35-47DF-9ADC-7D0B1DF67D04}">
      <dgm:prSet/>
      <dgm:spPr/>
      <dgm:t>
        <a:bodyPr/>
        <a:lstStyle/>
        <a:p>
          <a:endParaRPr lang="en-GB"/>
        </a:p>
      </dgm:t>
    </dgm:pt>
    <dgm:pt modelId="{B5D88847-3A0F-444E-A015-5C45A1B6185B}">
      <dgm:prSet/>
      <dgm:spPr/>
      <dgm:t>
        <a:bodyPr/>
        <a:lstStyle/>
        <a:p>
          <a:r>
            <a:rPr lang="en-US" b="0" i="0" dirty="0">
              <a:effectLst/>
              <a:latin typeface="Lato" panose="020F0502020204030203" pitchFamily="34" charset="0"/>
            </a:rPr>
            <a:t>Can be divided into short-term and long-term </a:t>
          </a:r>
          <a:endParaRPr lang="en-GB" dirty="0"/>
        </a:p>
      </dgm:t>
    </dgm:pt>
    <dgm:pt modelId="{EF87F249-66D6-42C1-851C-6BAE5066DF14}" type="parTrans" cxnId="{04F8B133-2A24-4103-A087-A5EC214AE699}">
      <dgm:prSet/>
      <dgm:spPr/>
      <dgm:t>
        <a:bodyPr/>
        <a:lstStyle/>
        <a:p>
          <a:endParaRPr lang="en-GB"/>
        </a:p>
      </dgm:t>
    </dgm:pt>
    <dgm:pt modelId="{2750AA9F-3832-4041-8625-789C2672E72A}" type="sibTrans" cxnId="{04F8B133-2A24-4103-A087-A5EC214AE699}">
      <dgm:prSet/>
      <dgm:spPr/>
      <dgm:t>
        <a:bodyPr/>
        <a:lstStyle/>
        <a:p>
          <a:endParaRPr lang="en-GB"/>
        </a:p>
      </dgm:t>
    </dgm:pt>
    <dgm:pt modelId="{BD2665B1-96D7-44D6-8834-AD68B25CC7FB}">
      <dgm:prSet/>
      <dgm:spPr/>
      <dgm:t>
        <a:bodyPr/>
        <a:lstStyle/>
        <a:p>
          <a:r>
            <a:rPr lang="en-US" b="0" i="0" dirty="0">
              <a:effectLst/>
              <a:latin typeface="Lato" panose="020F0502020204030203" pitchFamily="34" charset="0"/>
            </a:rPr>
            <a:t>Last until the end of the academic year/key stage/next stage of education. </a:t>
          </a:r>
          <a:endParaRPr lang="en-GB" dirty="0"/>
        </a:p>
      </dgm:t>
    </dgm:pt>
    <dgm:pt modelId="{E91982E1-2AE9-40E4-877C-4563DF5DDE9A}" type="parTrans" cxnId="{7DAB0529-22D4-4CAF-9512-377C466F851D}">
      <dgm:prSet/>
      <dgm:spPr/>
      <dgm:t>
        <a:bodyPr/>
        <a:lstStyle/>
        <a:p>
          <a:endParaRPr lang="en-GB"/>
        </a:p>
      </dgm:t>
    </dgm:pt>
    <dgm:pt modelId="{3EF53D41-EB7B-44E3-8BD0-7C28BEBD58D4}" type="sibTrans" cxnId="{7DAB0529-22D4-4CAF-9512-377C466F851D}">
      <dgm:prSet/>
      <dgm:spPr/>
      <dgm:t>
        <a:bodyPr/>
        <a:lstStyle/>
        <a:p>
          <a:endParaRPr lang="en-GB"/>
        </a:p>
      </dgm:t>
    </dgm:pt>
    <dgm:pt modelId="{BA5B3643-6398-4736-93E0-D88F579B2E9D}">
      <dgm:prSet/>
      <dgm:spPr/>
      <dgm:t>
        <a:bodyPr/>
        <a:lstStyle/>
        <a:p>
          <a:r>
            <a:rPr lang="en-US" b="0" i="0" dirty="0">
              <a:effectLst/>
              <a:latin typeface="Lato" panose="020F0502020204030203" pitchFamily="34" charset="0"/>
            </a:rPr>
            <a:t>Reviewed and updated as necessary at each Annual Review of the EHCP. </a:t>
          </a:r>
          <a:endParaRPr lang="en-GB" dirty="0"/>
        </a:p>
      </dgm:t>
    </dgm:pt>
    <dgm:pt modelId="{4418D573-2FDD-44D6-93F8-9ECE232CB246}" type="parTrans" cxnId="{DDC58810-77D6-4E47-AEE3-32D029C5F284}">
      <dgm:prSet/>
      <dgm:spPr/>
      <dgm:t>
        <a:bodyPr/>
        <a:lstStyle/>
        <a:p>
          <a:endParaRPr lang="en-GB"/>
        </a:p>
      </dgm:t>
    </dgm:pt>
    <dgm:pt modelId="{BD06D94D-BEA7-4EB1-B3BF-4410A7AE6D15}" type="sibTrans" cxnId="{DDC58810-77D6-4E47-AEE3-32D029C5F284}">
      <dgm:prSet/>
      <dgm:spPr/>
      <dgm:t>
        <a:bodyPr/>
        <a:lstStyle/>
        <a:p>
          <a:endParaRPr lang="en-GB"/>
        </a:p>
      </dgm:t>
    </dgm:pt>
    <dgm:pt modelId="{5B996576-A6D9-458F-984F-1141A3033BD2}" type="pres">
      <dgm:prSet presAssocID="{BA56ECBD-50EB-4896-90D0-24CD06860BED}" presName="Name0" presStyleCnt="0">
        <dgm:presLayoutVars>
          <dgm:chMax val="11"/>
          <dgm:chPref val="11"/>
          <dgm:dir/>
          <dgm:resizeHandles/>
        </dgm:presLayoutVars>
      </dgm:prSet>
      <dgm:spPr/>
    </dgm:pt>
    <dgm:pt modelId="{AFDA6BF4-B375-4B17-84D3-BE5993DC775B}" type="pres">
      <dgm:prSet presAssocID="{BA5B3643-6398-4736-93E0-D88F579B2E9D}" presName="Accent5" presStyleCnt="0"/>
      <dgm:spPr/>
    </dgm:pt>
    <dgm:pt modelId="{D6AADFAC-F50B-4A7E-9389-E6A13FA16A4A}" type="pres">
      <dgm:prSet presAssocID="{BA5B3643-6398-4736-93E0-D88F579B2E9D}" presName="Accent" presStyleLbl="node1" presStyleIdx="0" presStyleCnt="5"/>
      <dgm:spPr/>
    </dgm:pt>
    <dgm:pt modelId="{2936EDFF-AD80-408D-A0A0-69FC3D1FC9B7}" type="pres">
      <dgm:prSet presAssocID="{BA5B3643-6398-4736-93E0-D88F579B2E9D}" presName="ParentBackground5" presStyleCnt="0"/>
      <dgm:spPr/>
    </dgm:pt>
    <dgm:pt modelId="{3C43FEBE-3AF7-44B1-B65F-A88B967C80E2}" type="pres">
      <dgm:prSet presAssocID="{BA5B3643-6398-4736-93E0-D88F579B2E9D}" presName="ParentBackground" presStyleLbl="fgAcc1" presStyleIdx="0" presStyleCnt="5"/>
      <dgm:spPr/>
    </dgm:pt>
    <dgm:pt modelId="{750EBEC4-000E-4188-A822-4092734BF03B}" type="pres">
      <dgm:prSet presAssocID="{BA5B3643-6398-4736-93E0-D88F579B2E9D}" presName="Parent5" presStyleLbl="revTx" presStyleIdx="0" presStyleCnt="0">
        <dgm:presLayoutVars>
          <dgm:chMax val="1"/>
          <dgm:chPref val="1"/>
          <dgm:bulletEnabled val="1"/>
        </dgm:presLayoutVars>
      </dgm:prSet>
      <dgm:spPr/>
    </dgm:pt>
    <dgm:pt modelId="{6AC7E43E-02D5-42FD-835B-FC5E534D547C}" type="pres">
      <dgm:prSet presAssocID="{BD2665B1-96D7-44D6-8834-AD68B25CC7FB}" presName="Accent4" presStyleCnt="0"/>
      <dgm:spPr/>
    </dgm:pt>
    <dgm:pt modelId="{86D70E27-E29C-40CC-901F-4132E31DF561}" type="pres">
      <dgm:prSet presAssocID="{BD2665B1-96D7-44D6-8834-AD68B25CC7FB}" presName="Accent" presStyleLbl="node1" presStyleIdx="1" presStyleCnt="5"/>
      <dgm:spPr/>
    </dgm:pt>
    <dgm:pt modelId="{3837EFDD-2E94-4084-8800-72228F3C44AC}" type="pres">
      <dgm:prSet presAssocID="{BD2665B1-96D7-44D6-8834-AD68B25CC7FB}" presName="ParentBackground4" presStyleCnt="0"/>
      <dgm:spPr/>
    </dgm:pt>
    <dgm:pt modelId="{26C88026-322F-4C10-92A3-5ABB41202D60}" type="pres">
      <dgm:prSet presAssocID="{BD2665B1-96D7-44D6-8834-AD68B25CC7FB}" presName="ParentBackground" presStyleLbl="fgAcc1" presStyleIdx="1" presStyleCnt="5"/>
      <dgm:spPr/>
    </dgm:pt>
    <dgm:pt modelId="{3549C31F-A85B-481C-9F6E-E4896FDE9483}" type="pres">
      <dgm:prSet presAssocID="{BD2665B1-96D7-44D6-8834-AD68B25CC7FB}" presName="Parent4" presStyleLbl="revTx" presStyleIdx="0" presStyleCnt="0">
        <dgm:presLayoutVars>
          <dgm:chMax val="1"/>
          <dgm:chPref val="1"/>
          <dgm:bulletEnabled val="1"/>
        </dgm:presLayoutVars>
      </dgm:prSet>
      <dgm:spPr/>
    </dgm:pt>
    <dgm:pt modelId="{BADC1839-AB7D-45B2-8175-3ECE11503765}" type="pres">
      <dgm:prSet presAssocID="{B5D88847-3A0F-444E-A015-5C45A1B6185B}" presName="Accent3" presStyleCnt="0"/>
      <dgm:spPr/>
    </dgm:pt>
    <dgm:pt modelId="{77D638AB-4100-4BC6-A3C2-22CB69B0AEB7}" type="pres">
      <dgm:prSet presAssocID="{B5D88847-3A0F-444E-A015-5C45A1B6185B}" presName="Accent" presStyleLbl="node1" presStyleIdx="2" presStyleCnt="5"/>
      <dgm:spPr/>
    </dgm:pt>
    <dgm:pt modelId="{6BCF8B16-B8A3-4E48-BED3-FFBDFFE064C2}" type="pres">
      <dgm:prSet presAssocID="{B5D88847-3A0F-444E-A015-5C45A1B6185B}" presName="ParentBackground3" presStyleCnt="0"/>
      <dgm:spPr/>
    </dgm:pt>
    <dgm:pt modelId="{8FFB696B-5A48-4C3C-AAD8-A6BAA0D37B4D}" type="pres">
      <dgm:prSet presAssocID="{B5D88847-3A0F-444E-A015-5C45A1B6185B}" presName="ParentBackground" presStyleLbl="fgAcc1" presStyleIdx="2" presStyleCnt="5"/>
      <dgm:spPr/>
    </dgm:pt>
    <dgm:pt modelId="{32035039-D829-49FA-912B-0ADEBA4BEB7C}" type="pres">
      <dgm:prSet presAssocID="{B5D88847-3A0F-444E-A015-5C45A1B6185B}" presName="Parent3" presStyleLbl="revTx" presStyleIdx="0" presStyleCnt="0">
        <dgm:presLayoutVars>
          <dgm:chMax val="1"/>
          <dgm:chPref val="1"/>
          <dgm:bulletEnabled val="1"/>
        </dgm:presLayoutVars>
      </dgm:prSet>
      <dgm:spPr/>
    </dgm:pt>
    <dgm:pt modelId="{0F134B3A-6554-499D-8922-B3AAC006C8F7}" type="pres">
      <dgm:prSet presAssocID="{232345B7-7094-4765-A9B3-32D770C53126}" presName="Accent2" presStyleCnt="0"/>
      <dgm:spPr/>
    </dgm:pt>
    <dgm:pt modelId="{B644E7AA-1C08-4815-8E04-69ABF2EBAFDE}" type="pres">
      <dgm:prSet presAssocID="{232345B7-7094-4765-A9B3-32D770C53126}" presName="Accent" presStyleLbl="node1" presStyleIdx="3" presStyleCnt="5"/>
      <dgm:spPr/>
    </dgm:pt>
    <dgm:pt modelId="{E5489D01-79D6-4591-9295-56EF1832948E}" type="pres">
      <dgm:prSet presAssocID="{232345B7-7094-4765-A9B3-32D770C53126}" presName="ParentBackground2" presStyleCnt="0"/>
      <dgm:spPr/>
    </dgm:pt>
    <dgm:pt modelId="{4B6575E7-B008-40F0-8546-3B18A81F89C1}" type="pres">
      <dgm:prSet presAssocID="{232345B7-7094-4765-A9B3-32D770C53126}" presName="ParentBackground" presStyleLbl="fgAcc1" presStyleIdx="3" presStyleCnt="5"/>
      <dgm:spPr/>
    </dgm:pt>
    <dgm:pt modelId="{F905A722-B55C-4A68-9B01-5927798C74D7}" type="pres">
      <dgm:prSet presAssocID="{232345B7-7094-4765-A9B3-32D770C53126}" presName="Parent2" presStyleLbl="revTx" presStyleIdx="0" presStyleCnt="0">
        <dgm:presLayoutVars>
          <dgm:chMax val="1"/>
          <dgm:chPref val="1"/>
          <dgm:bulletEnabled val="1"/>
        </dgm:presLayoutVars>
      </dgm:prSet>
      <dgm:spPr/>
    </dgm:pt>
    <dgm:pt modelId="{12A1F8F9-9F63-4B15-9DF1-6A75F3182CFC}" type="pres">
      <dgm:prSet presAssocID="{47D2317E-2AF2-4EF1-A8D6-E42BB6F0918F}" presName="Accent1" presStyleCnt="0"/>
      <dgm:spPr/>
    </dgm:pt>
    <dgm:pt modelId="{67C4E3E7-0F33-4895-B6A7-9E99BDD56CE8}" type="pres">
      <dgm:prSet presAssocID="{47D2317E-2AF2-4EF1-A8D6-E42BB6F0918F}" presName="Accent" presStyleLbl="node1" presStyleIdx="4" presStyleCnt="5"/>
      <dgm:spPr/>
    </dgm:pt>
    <dgm:pt modelId="{7BCE99DF-9F13-4B4C-9B42-8E828AFAD212}" type="pres">
      <dgm:prSet presAssocID="{47D2317E-2AF2-4EF1-A8D6-E42BB6F0918F}" presName="ParentBackground1" presStyleCnt="0"/>
      <dgm:spPr/>
    </dgm:pt>
    <dgm:pt modelId="{EA10A107-F388-470F-A376-354100CFD563}" type="pres">
      <dgm:prSet presAssocID="{47D2317E-2AF2-4EF1-A8D6-E42BB6F0918F}" presName="ParentBackground" presStyleLbl="fgAcc1" presStyleIdx="4" presStyleCnt="5"/>
      <dgm:spPr/>
    </dgm:pt>
    <dgm:pt modelId="{3DFC9B87-B3E3-47B3-BB61-F40A662E173E}" type="pres">
      <dgm:prSet presAssocID="{47D2317E-2AF2-4EF1-A8D6-E42BB6F0918F}" presName="Parent1" presStyleLbl="revTx" presStyleIdx="0" presStyleCnt="0">
        <dgm:presLayoutVars>
          <dgm:chMax val="1"/>
          <dgm:chPref val="1"/>
          <dgm:bulletEnabled val="1"/>
        </dgm:presLayoutVars>
      </dgm:prSet>
      <dgm:spPr/>
    </dgm:pt>
  </dgm:ptLst>
  <dgm:cxnLst>
    <dgm:cxn modelId="{DDC58810-77D6-4E47-AEE3-32D029C5F284}" srcId="{BA56ECBD-50EB-4896-90D0-24CD06860BED}" destId="{BA5B3643-6398-4736-93E0-D88F579B2E9D}" srcOrd="4" destOrd="0" parTransId="{4418D573-2FDD-44D6-93F8-9ECE232CB246}" sibTransId="{BD06D94D-BEA7-4EB1-B3BF-4410A7AE6D15}"/>
    <dgm:cxn modelId="{1A7DFD19-5133-4109-A8DA-5422373E1789}" type="presOf" srcId="{232345B7-7094-4765-A9B3-32D770C53126}" destId="{4B6575E7-B008-40F0-8546-3B18A81F89C1}" srcOrd="0" destOrd="0" presId="urn:microsoft.com/office/officeart/2011/layout/CircleProcess"/>
    <dgm:cxn modelId="{7DAB0529-22D4-4CAF-9512-377C466F851D}" srcId="{BA56ECBD-50EB-4896-90D0-24CD06860BED}" destId="{BD2665B1-96D7-44D6-8834-AD68B25CC7FB}" srcOrd="3" destOrd="0" parTransId="{E91982E1-2AE9-40E4-877C-4563DF5DDE9A}" sibTransId="{3EF53D41-EB7B-44E3-8BD0-7C28BEBD58D4}"/>
    <dgm:cxn modelId="{D2C6702F-7D53-402A-8AB3-7E5DF25D949A}" type="presOf" srcId="{232345B7-7094-4765-A9B3-32D770C53126}" destId="{F905A722-B55C-4A68-9B01-5927798C74D7}" srcOrd="1" destOrd="0" presId="urn:microsoft.com/office/officeart/2011/layout/CircleProcess"/>
    <dgm:cxn modelId="{04F8B133-2A24-4103-A087-A5EC214AE699}" srcId="{BA56ECBD-50EB-4896-90D0-24CD06860BED}" destId="{B5D88847-3A0F-444E-A015-5C45A1B6185B}" srcOrd="2" destOrd="0" parTransId="{EF87F249-66D6-42C1-851C-6BAE5066DF14}" sibTransId="{2750AA9F-3832-4041-8625-789C2672E72A}"/>
    <dgm:cxn modelId="{BFF7BF39-9E63-4791-A980-A294D7128286}" type="presOf" srcId="{BD2665B1-96D7-44D6-8834-AD68B25CC7FB}" destId="{26C88026-322F-4C10-92A3-5ABB41202D60}" srcOrd="0" destOrd="0" presId="urn:microsoft.com/office/officeart/2011/layout/CircleProcess"/>
    <dgm:cxn modelId="{30FAF760-52B1-4D14-BE6C-58CFFB5F87C0}" type="presOf" srcId="{B5D88847-3A0F-444E-A015-5C45A1B6185B}" destId="{32035039-D829-49FA-912B-0ADEBA4BEB7C}" srcOrd="1" destOrd="0" presId="urn:microsoft.com/office/officeart/2011/layout/CircleProcess"/>
    <dgm:cxn modelId="{15DBBE65-E9BE-460C-8566-87C45DDE8135}" type="presOf" srcId="{BA56ECBD-50EB-4896-90D0-24CD06860BED}" destId="{5B996576-A6D9-458F-984F-1141A3033BD2}" srcOrd="0" destOrd="0" presId="urn:microsoft.com/office/officeart/2011/layout/CircleProcess"/>
    <dgm:cxn modelId="{2D926C6C-EF57-488D-92E9-EFC44734B869}" type="presOf" srcId="{BD2665B1-96D7-44D6-8834-AD68B25CC7FB}" destId="{3549C31F-A85B-481C-9F6E-E4896FDE9483}" srcOrd="1" destOrd="0" presId="urn:microsoft.com/office/officeart/2011/layout/CircleProcess"/>
    <dgm:cxn modelId="{1677B571-8098-4B24-ABB7-8A0CEEDA7E89}" type="presOf" srcId="{BA5B3643-6398-4736-93E0-D88F579B2E9D}" destId="{3C43FEBE-3AF7-44B1-B65F-A88B967C80E2}" srcOrd="0" destOrd="0" presId="urn:microsoft.com/office/officeart/2011/layout/CircleProcess"/>
    <dgm:cxn modelId="{2EA25A78-9B35-47DF-9ADC-7D0B1DF67D04}" srcId="{BA56ECBD-50EB-4896-90D0-24CD06860BED}" destId="{47D2317E-2AF2-4EF1-A8D6-E42BB6F0918F}" srcOrd="0" destOrd="0" parTransId="{39CF93CB-D719-4708-950F-E2ADA3258E6E}" sibTransId="{D19F3B8E-26CB-4209-88C5-31D2CA571DF5}"/>
    <dgm:cxn modelId="{52E34F7B-AACF-4E1C-B843-151798F3E099}" type="presOf" srcId="{47D2317E-2AF2-4EF1-A8D6-E42BB6F0918F}" destId="{EA10A107-F388-470F-A376-354100CFD563}" srcOrd="0" destOrd="0" presId="urn:microsoft.com/office/officeart/2011/layout/CircleProcess"/>
    <dgm:cxn modelId="{CEB8F888-41F6-4228-AC46-9560DAAF89C5}" type="presOf" srcId="{B5D88847-3A0F-444E-A015-5C45A1B6185B}" destId="{8FFB696B-5A48-4C3C-AAD8-A6BAA0D37B4D}" srcOrd="0" destOrd="0" presId="urn:microsoft.com/office/officeart/2011/layout/CircleProcess"/>
    <dgm:cxn modelId="{56F9FF94-CBD3-48DE-97BC-C3362164056B}" srcId="{BA56ECBD-50EB-4896-90D0-24CD06860BED}" destId="{232345B7-7094-4765-A9B3-32D770C53126}" srcOrd="1" destOrd="0" parTransId="{DF1BD7F9-A64B-4637-A932-C702305455B2}" sibTransId="{F82E427F-5A82-4E4C-B2D9-199F4A586486}"/>
    <dgm:cxn modelId="{03FF7295-6FC2-4025-B912-3BFF5353EE7D}" type="presOf" srcId="{47D2317E-2AF2-4EF1-A8D6-E42BB6F0918F}" destId="{3DFC9B87-B3E3-47B3-BB61-F40A662E173E}" srcOrd="1" destOrd="0" presId="urn:microsoft.com/office/officeart/2011/layout/CircleProcess"/>
    <dgm:cxn modelId="{65C12AF2-A140-4910-9BD3-15F3BD7913BC}" type="presOf" srcId="{BA5B3643-6398-4736-93E0-D88F579B2E9D}" destId="{750EBEC4-000E-4188-A822-4092734BF03B}" srcOrd="1" destOrd="0" presId="urn:microsoft.com/office/officeart/2011/layout/CircleProcess"/>
    <dgm:cxn modelId="{9FE35A82-2A4A-44FF-821F-FBBFC62CCF8C}" type="presParOf" srcId="{5B996576-A6D9-458F-984F-1141A3033BD2}" destId="{AFDA6BF4-B375-4B17-84D3-BE5993DC775B}" srcOrd="0" destOrd="0" presId="urn:microsoft.com/office/officeart/2011/layout/CircleProcess"/>
    <dgm:cxn modelId="{941D6259-017E-4197-A0CA-11B065D56C85}" type="presParOf" srcId="{AFDA6BF4-B375-4B17-84D3-BE5993DC775B}" destId="{D6AADFAC-F50B-4A7E-9389-E6A13FA16A4A}" srcOrd="0" destOrd="0" presId="urn:microsoft.com/office/officeart/2011/layout/CircleProcess"/>
    <dgm:cxn modelId="{93B64D94-C876-45ED-A7D5-1A8A2A917668}" type="presParOf" srcId="{5B996576-A6D9-458F-984F-1141A3033BD2}" destId="{2936EDFF-AD80-408D-A0A0-69FC3D1FC9B7}" srcOrd="1" destOrd="0" presId="urn:microsoft.com/office/officeart/2011/layout/CircleProcess"/>
    <dgm:cxn modelId="{3F2B6D65-D436-4AC4-B72E-F9552290E146}" type="presParOf" srcId="{2936EDFF-AD80-408D-A0A0-69FC3D1FC9B7}" destId="{3C43FEBE-3AF7-44B1-B65F-A88B967C80E2}" srcOrd="0" destOrd="0" presId="urn:microsoft.com/office/officeart/2011/layout/CircleProcess"/>
    <dgm:cxn modelId="{27AC9513-85BA-4344-80C2-FCFBC9DD7C70}" type="presParOf" srcId="{5B996576-A6D9-458F-984F-1141A3033BD2}" destId="{750EBEC4-000E-4188-A822-4092734BF03B}" srcOrd="2" destOrd="0" presId="urn:microsoft.com/office/officeart/2011/layout/CircleProcess"/>
    <dgm:cxn modelId="{04F3A28F-B8A1-4C41-B5BB-9A2F89EF16F4}" type="presParOf" srcId="{5B996576-A6D9-458F-984F-1141A3033BD2}" destId="{6AC7E43E-02D5-42FD-835B-FC5E534D547C}" srcOrd="3" destOrd="0" presId="urn:microsoft.com/office/officeart/2011/layout/CircleProcess"/>
    <dgm:cxn modelId="{BCE54680-2252-4E13-B692-CDF07803C58E}" type="presParOf" srcId="{6AC7E43E-02D5-42FD-835B-FC5E534D547C}" destId="{86D70E27-E29C-40CC-901F-4132E31DF561}" srcOrd="0" destOrd="0" presId="urn:microsoft.com/office/officeart/2011/layout/CircleProcess"/>
    <dgm:cxn modelId="{B416D4C2-7009-49B0-890E-DA6774D8F705}" type="presParOf" srcId="{5B996576-A6D9-458F-984F-1141A3033BD2}" destId="{3837EFDD-2E94-4084-8800-72228F3C44AC}" srcOrd="4" destOrd="0" presId="urn:microsoft.com/office/officeart/2011/layout/CircleProcess"/>
    <dgm:cxn modelId="{9EFB182D-A4D0-4D96-BD1C-334C9D8737BA}" type="presParOf" srcId="{3837EFDD-2E94-4084-8800-72228F3C44AC}" destId="{26C88026-322F-4C10-92A3-5ABB41202D60}" srcOrd="0" destOrd="0" presId="urn:microsoft.com/office/officeart/2011/layout/CircleProcess"/>
    <dgm:cxn modelId="{47544102-2DA2-40FF-9CAE-CE1247E08FCC}" type="presParOf" srcId="{5B996576-A6D9-458F-984F-1141A3033BD2}" destId="{3549C31F-A85B-481C-9F6E-E4896FDE9483}" srcOrd="5" destOrd="0" presId="urn:microsoft.com/office/officeart/2011/layout/CircleProcess"/>
    <dgm:cxn modelId="{9F9678C4-BE0C-4C3A-823B-BF1067AF8C1F}" type="presParOf" srcId="{5B996576-A6D9-458F-984F-1141A3033BD2}" destId="{BADC1839-AB7D-45B2-8175-3ECE11503765}" srcOrd="6" destOrd="0" presId="urn:microsoft.com/office/officeart/2011/layout/CircleProcess"/>
    <dgm:cxn modelId="{424C3D5A-A842-4CD4-B21F-3B7E60950DA7}" type="presParOf" srcId="{BADC1839-AB7D-45B2-8175-3ECE11503765}" destId="{77D638AB-4100-4BC6-A3C2-22CB69B0AEB7}" srcOrd="0" destOrd="0" presId="urn:microsoft.com/office/officeart/2011/layout/CircleProcess"/>
    <dgm:cxn modelId="{F47C5FBF-5B87-42BC-9D78-488ACF0DF864}" type="presParOf" srcId="{5B996576-A6D9-458F-984F-1141A3033BD2}" destId="{6BCF8B16-B8A3-4E48-BED3-FFBDFFE064C2}" srcOrd="7" destOrd="0" presId="urn:microsoft.com/office/officeart/2011/layout/CircleProcess"/>
    <dgm:cxn modelId="{3F7F6F58-3B17-4BD5-B324-B19F6E4DEA78}" type="presParOf" srcId="{6BCF8B16-B8A3-4E48-BED3-FFBDFFE064C2}" destId="{8FFB696B-5A48-4C3C-AAD8-A6BAA0D37B4D}" srcOrd="0" destOrd="0" presId="urn:microsoft.com/office/officeart/2011/layout/CircleProcess"/>
    <dgm:cxn modelId="{48BF3837-72CC-4BBD-89F6-CFB84764CBCD}" type="presParOf" srcId="{5B996576-A6D9-458F-984F-1141A3033BD2}" destId="{32035039-D829-49FA-912B-0ADEBA4BEB7C}" srcOrd="8" destOrd="0" presId="urn:microsoft.com/office/officeart/2011/layout/CircleProcess"/>
    <dgm:cxn modelId="{BDEFB461-9B51-4276-87FB-C86488DAE6C1}" type="presParOf" srcId="{5B996576-A6D9-458F-984F-1141A3033BD2}" destId="{0F134B3A-6554-499D-8922-B3AAC006C8F7}" srcOrd="9" destOrd="0" presId="urn:microsoft.com/office/officeart/2011/layout/CircleProcess"/>
    <dgm:cxn modelId="{580B2A3C-D09D-469C-845B-22D7726C4ECF}" type="presParOf" srcId="{0F134B3A-6554-499D-8922-B3AAC006C8F7}" destId="{B644E7AA-1C08-4815-8E04-69ABF2EBAFDE}" srcOrd="0" destOrd="0" presId="urn:microsoft.com/office/officeart/2011/layout/CircleProcess"/>
    <dgm:cxn modelId="{4FD49C5C-C5EA-4684-A4B7-88EFB767A1BA}" type="presParOf" srcId="{5B996576-A6D9-458F-984F-1141A3033BD2}" destId="{E5489D01-79D6-4591-9295-56EF1832948E}" srcOrd="10" destOrd="0" presId="urn:microsoft.com/office/officeart/2011/layout/CircleProcess"/>
    <dgm:cxn modelId="{10DA829B-7F50-4B5A-AC9E-736B6ADB6FB2}" type="presParOf" srcId="{E5489D01-79D6-4591-9295-56EF1832948E}" destId="{4B6575E7-B008-40F0-8546-3B18A81F89C1}" srcOrd="0" destOrd="0" presId="urn:microsoft.com/office/officeart/2011/layout/CircleProcess"/>
    <dgm:cxn modelId="{86AD1C9E-EB80-4421-AF90-BD1CF4409014}" type="presParOf" srcId="{5B996576-A6D9-458F-984F-1141A3033BD2}" destId="{F905A722-B55C-4A68-9B01-5927798C74D7}" srcOrd="11" destOrd="0" presId="urn:microsoft.com/office/officeart/2011/layout/CircleProcess"/>
    <dgm:cxn modelId="{FDFC19C8-4031-422C-A324-6E30C449411A}" type="presParOf" srcId="{5B996576-A6D9-458F-984F-1141A3033BD2}" destId="{12A1F8F9-9F63-4B15-9DF1-6A75F3182CFC}" srcOrd="12" destOrd="0" presId="urn:microsoft.com/office/officeart/2011/layout/CircleProcess"/>
    <dgm:cxn modelId="{87959D8B-E0BB-4268-98A4-EAF273594800}" type="presParOf" srcId="{12A1F8F9-9F63-4B15-9DF1-6A75F3182CFC}" destId="{67C4E3E7-0F33-4895-B6A7-9E99BDD56CE8}" srcOrd="0" destOrd="0" presId="urn:microsoft.com/office/officeart/2011/layout/CircleProcess"/>
    <dgm:cxn modelId="{C735D892-F1A5-4ADB-BC8D-F0A3E049D6F7}" type="presParOf" srcId="{5B996576-A6D9-458F-984F-1141A3033BD2}" destId="{7BCE99DF-9F13-4B4C-9B42-8E828AFAD212}" srcOrd="13" destOrd="0" presId="urn:microsoft.com/office/officeart/2011/layout/CircleProcess"/>
    <dgm:cxn modelId="{60B8AA08-E73C-40A0-872C-E470F1827817}" type="presParOf" srcId="{7BCE99DF-9F13-4B4C-9B42-8E828AFAD212}" destId="{EA10A107-F388-470F-A376-354100CFD563}" srcOrd="0" destOrd="0" presId="urn:microsoft.com/office/officeart/2011/layout/CircleProcess"/>
    <dgm:cxn modelId="{BEB49024-4C31-418B-BF3A-FA21727A2779}" type="presParOf" srcId="{5B996576-A6D9-458F-984F-1141A3033BD2}" destId="{3DFC9B87-B3E3-47B3-BB61-F40A662E173E}"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486ED-AD3A-4C51-BFA2-D3EF35841FC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GB"/>
        </a:p>
      </dgm:t>
    </dgm:pt>
    <dgm:pt modelId="{DC57D1D3-34F5-4D27-89CA-55371A1A4B27}">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dgm:spPr>
      <dgm:t>
        <a:bodyPr/>
        <a:lstStyle/>
        <a:p>
          <a:pPr algn="ctr">
            <a:lnSpc>
              <a:spcPct val="150000"/>
            </a:lnSpc>
          </a:pPr>
          <a:r>
            <a:rPr lang="en-US" sz="1200" b="1" dirty="0">
              <a:solidFill>
                <a:schemeClr val="tx1"/>
              </a:solidFill>
              <a:latin typeface="Verdana" panose="020B0604030504040204" pitchFamily="34" charset="0"/>
              <a:ea typeface="Verdana" panose="020B0604030504040204" pitchFamily="34" charset="0"/>
            </a:rPr>
            <a:t>EHCP Outcomes form</a:t>
          </a:r>
        </a:p>
        <a:p>
          <a:pPr algn="ctr">
            <a:lnSpc>
              <a:spcPct val="150000"/>
            </a:lnSpc>
          </a:pPr>
          <a:r>
            <a:rPr lang="en-US" sz="1200" b="1" dirty="0">
              <a:solidFill>
                <a:schemeClr val="tx1"/>
              </a:solidFill>
              <a:latin typeface="Verdana" panose="020B0604030504040204" pitchFamily="34" charset="0"/>
              <a:ea typeface="Verdana" panose="020B0604030504040204" pitchFamily="34" charset="0"/>
            </a:rPr>
            <a:t>the basis of Long-Term Planning </a:t>
          </a:r>
        </a:p>
        <a:p>
          <a:pPr algn="ctr">
            <a:lnSpc>
              <a:spcPct val="150000"/>
            </a:lnSpc>
          </a:pPr>
          <a:r>
            <a:rPr lang="en-US" sz="1200" b="1" dirty="0">
              <a:solidFill>
                <a:schemeClr val="tx1"/>
              </a:solidFill>
              <a:latin typeface="Verdana" panose="020B0604030504040204" pitchFamily="34" charset="0"/>
              <a:ea typeface="Verdana" panose="020B0604030504040204" pitchFamily="34" charset="0"/>
            </a:rPr>
            <a:t>for our Pupils</a:t>
          </a:r>
          <a:endParaRPr lang="en-GB" sz="1200" b="1" dirty="0">
            <a:solidFill>
              <a:schemeClr val="tx1"/>
            </a:solidFill>
            <a:latin typeface="Verdana" panose="020B0604030504040204" pitchFamily="34" charset="0"/>
            <a:ea typeface="Verdana" panose="020B0604030504040204" pitchFamily="34" charset="0"/>
          </a:endParaRPr>
        </a:p>
      </dgm:t>
    </dgm:pt>
    <dgm:pt modelId="{1BA3EBE7-18D4-4E8B-B942-174BEFD82DAE}" type="parTrans" cxnId="{113ABD60-79BF-4158-9CAF-C5B3841EC377}">
      <dgm:prSet/>
      <dgm:spPr/>
      <dgm:t>
        <a:bodyPr/>
        <a:lstStyle/>
        <a:p>
          <a:pPr algn="ctr"/>
          <a:endParaRPr lang="en-GB"/>
        </a:p>
      </dgm:t>
    </dgm:pt>
    <dgm:pt modelId="{C7FE8D6D-5A9D-4290-8B90-150B89356362}" type="sibTrans" cxnId="{113ABD60-79BF-4158-9CAF-C5B3841EC377}">
      <dgm:prSet/>
      <dgm:spPr/>
      <dgm:t>
        <a:bodyPr/>
        <a:lstStyle/>
        <a:p>
          <a:pPr algn="ctr"/>
          <a:endParaRPr lang="en-GB"/>
        </a:p>
      </dgm:t>
    </dgm:pt>
    <dgm:pt modelId="{B3BD407C-70F0-42E5-A611-FCC7F4281C1B}">
      <dgm:prSet phldrT="[Tex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dgm:spPr>
      <dgm:t>
        <a:bodyPr/>
        <a:lstStyle/>
        <a:p>
          <a:pPr algn="ctr"/>
          <a:r>
            <a:rPr lang="en-US" sz="1200" b="1" dirty="0">
              <a:solidFill>
                <a:schemeClr val="tx1"/>
              </a:solidFill>
              <a:latin typeface="Verdana" panose="020B0604030504040204" pitchFamily="34" charset="0"/>
              <a:ea typeface="Verdana" panose="020B0604030504040204" pitchFamily="34" charset="0"/>
            </a:rPr>
            <a:t>Medium Term Plan 3</a:t>
          </a:r>
        </a:p>
        <a:p>
          <a:pPr algn="ctr"/>
          <a:r>
            <a:rPr lang="en-US" sz="1200" b="1" dirty="0">
              <a:solidFill>
                <a:schemeClr val="tx1"/>
              </a:solidFill>
              <a:latin typeface="Verdana" panose="020B0604030504040204" pitchFamily="34" charset="0"/>
              <a:ea typeface="Verdana" panose="020B0604030504040204" pitchFamily="34" charset="0"/>
            </a:rPr>
            <a:t>= </a:t>
          </a:r>
        </a:p>
        <a:p>
          <a:pPr algn="ctr"/>
          <a:r>
            <a:rPr lang="en-US" sz="1200" b="1" dirty="0">
              <a:solidFill>
                <a:schemeClr val="tx1"/>
              </a:solidFill>
              <a:latin typeface="Verdana" panose="020B0604030504040204" pitchFamily="34" charset="0"/>
              <a:ea typeface="Verdana" panose="020B0604030504040204" pitchFamily="34" charset="0"/>
            </a:rPr>
            <a:t>Summer Term IEP</a:t>
          </a:r>
          <a:endParaRPr lang="en-GB" sz="1200" b="1" dirty="0">
            <a:solidFill>
              <a:schemeClr val="tx1"/>
            </a:solidFill>
            <a:latin typeface="Verdana" panose="020B0604030504040204" pitchFamily="34" charset="0"/>
            <a:ea typeface="Verdana" panose="020B0604030504040204" pitchFamily="34" charset="0"/>
          </a:endParaRPr>
        </a:p>
      </dgm:t>
    </dgm:pt>
    <dgm:pt modelId="{EDAD52AD-8C85-403C-9288-E46962A0DFF2}" type="parTrans" cxnId="{C15CBAEF-EC6C-439E-A6B2-C4F71C76C67C}">
      <dgm:prSet/>
      <dgm:spPr/>
      <dgm:t>
        <a:bodyPr/>
        <a:lstStyle/>
        <a:p>
          <a:pPr algn="ctr"/>
          <a:endParaRPr lang="en-GB"/>
        </a:p>
      </dgm:t>
    </dgm:pt>
    <dgm:pt modelId="{5EA80833-B5FB-429E-83B4-8717DD19A169}" type="sibTrans" cxnId="{C15CBAEF-EC6C-439E-A6B2-C4F71C76C67C}">
      <dgm:prSet/>
      <dgm:spPr/>
      <dgm:t>
        <a:bodyPr/>
        <a:lstStyle/>
        <a:p>
          <a:pPr algn="ctr"/>
          <a:endParaRPr lang="en-GB"/>
        </a:p>
      </dgm:t>
    </dgm:pt>
    <dgm:pt modelId="{4980F0D4-B2C4-4A95-AC96-366006CC9CCE}">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dgm:spPr>
      <dgm:t>
        <a:bodyPr/>
        <a:lstStyle/>
        <a:p>
          <a:pPr algn="ctr"/>
          <a:r>
            <a:rPr lang="en-US" sz="1200" b="1" dirty="0">
              <a:solidFill>
                <a:schemeClr val="tx1"/>
              </a:solidFill>
              <a:latin typeface="Verdana" panose="020B0604030504040204" pitchFamily="34" charset="0"/>
              <a:ea typeface="Verdana" panose="020B0604030504040204" pitchFamily="34" charset="0"/>
            </a:rPr>
            <a:t>Medium Term Plan 1 </a:t>
          </a:r>
        </a:p>
        <a:p>
          <a:pPr algn="ctr"/>
          <a:r>
            <a:rPr lang="en-US" sz="1200" b="1" dirty="0">
              <a:solidFill>
                <a:schemeClr val="tx1"/>
              </a:solidFill>
              <a:latin typeface="Verdana" panose="020B0604030504040204" pitchFamily="34" charset="0"/>
              <a:ea typeface="Verdana" panose="020B0604030504040204" pitchFamily="34" charset="0"/>
            </a:rPr>
            <a:t>=</a:t>
          </a:r>
        </a:p>
        <a:p>
          <a:pPr algn="ctr"/>
          <a:r>
            <a:rPr lang="en-US" sz="1200" b="1" dirty="0">
              <a:solidFill>
                <a:schemeClr val="tx1"/>
              </a:solidFill>
              <a:latin typeface="Verdana" panose="020B0604030504040204" pitchFamily="34" charset="0"/>
              <a:ea typeface="Verdana" panose="020B0604030504040204" pitchFamily="34" charset="0"/>
            </a:rPr>
            <a:t>Autumn Term IEP</a:t>
          </a:r>
          <a:endParaRPr lang="en-GB" sz="1200" b="1" dirty="0">
            <a:solidFill>
              <a:schemeClr val="tx1"/>
            </a:solidFill>
            <a:latin typeface="Verdana" panose="020B0604030504040204" pitchFamily="34" charset="0"/>
            <a:ea typeface="Verdana" panose="020B0604030504040204" pitchFamily="34" charset="0"/>
          </a:endParaRPr>
        </a:p>
      </dgm:t>
    </dgm:pt>
    <dgm:pt modelId="{A5420796-3039-49F5-B22E-50475078A58F}" type="parTrans" cxnId="{5260C712-4653-4DF2-861D-EF0B8DE0B8BC}">
      <dgm:prSet/>
      <dgm:spPr/>
      <dgm:t>
        <a:bodyPr/>
        <a:lstStyle/>
        <a:p>
          <a:pPr algn="ctr"/>
          <a:endParaRPr lang="en-GB"/>
        </a:p>
      </dgm:t>
    </dgm:pt>
    <dgm:pt modelId="{65EAEA3A-FB31-4C1E-8546-23A6D6B4FBB2}" type="sibTrans" cxnId="{5260C712-4653-4DF2-861D-EF0B8DE0B8BC}">
      <dgm:prSet/>
      <dgm:spPr/>
      <dgm:t>
        <a:bodyPr/>
        <a:lstStyle/>
        <a:p>
          <a:pPr algn="ctr"/>
          <a:endParaRPr lang="en-GB"/>
        </a:p>
      </dgm:t>
    </dgm:pt>
    <dgm:pt modelId="{06F6BE44-7F4A-47C5-85E8-D62CDEAA911E}">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dgm:spPr>
      <dgm:t>
        <a:bodyPr/>
        <a:lstStyle/>
        <a:p>
          <a:pPr algn="ctr"/>
          <a:r>
            <a:rPr lang="en-US" sz="1200" b="1" dirty="0">
              <a:solidFill>
                <a:schemeClr val="tx1"/>
              </a:solidFill>
              <a:latin typeface="Verdana" panose="020B0604030504040204" pitchFamily="34" charset="0"/>
              <a:ea typeface="Verdana" panose="020B0604030504040204" pitchFamily="34" charset="0"/>
            </a:rPr>
            <a:t>Medium Term Plan 2 </a:t>
          </a:r>
        </a:p>
        <a:p>
          <a:pPr algn="ctr"/>
          <a:r>
            <a:rPr lang="en-US" sz="1200" b="1" dirty="0">
              <a:solidFill>
                <a:schemeClr val="tx1"/>
              </a:solidFill>
              <a:latin typeface="Verdana" panose="020B0604030504040204" pitchFamily="34" charset="0"/>
              <a:ea typeface="Verdana" panose="020B0604030504040204" pitchFamily="34" charset="0"/>
            </a:rPr>
            <a:t>=</a:t>
          </a:r>
        </a:p>
        <a:p>
          <a:pPr algn="ctr"/>
          <a:r>
            <a:rPr lang="en-US" sz="1200" b="1" dirty="0">
              <a:solidFill>
                <a:schemeClr val="tx1"/>
              </a:solidFill>
              <a:latin typeface="Verdana" panose="020B0604030504040204" pitchFamily="34" charset="0"/>
              <a:ea typeface="Verdana" panose="020B0604030504040204" pitchFamily="34" charset="0"/>
            </a:rPr>
            <a:t>Spring Term IEP</a:t>
          </a:r>
          <a:endParaRPr lang="en-GB" sz="1200" b="1" dirty="0">
            <a:solidFill>
              <a:schemeClr val="tx1"/>
            </a:solidFill>
            <a:latin typeface="Verdana" panose="020B0604030504040204" pitchFamily="34" charset="0"/>
            <a:ea typeface="Verdana" panose="020B0604030504040204" pitchFamily="34" charset="0"/>
          </a:endParaRPr>
        </a:p>
      </dgm:t>
    </dgm:pt>
    <dgm:pt modelId="{9361AB73-CA65-4BBA-AAE1-C37834AD99BC}" type="parTrans" cxnId="{4C565055-162C-47E5-99E0-2847E1FCD015}">
      <dgm:prSet/>
      <dgm:spPr/>
      <dgm:t>
        <a:bodyPr/>
        <a:lstStyle/>
        <a:p>
          <a:pPr algn="ctr"/>
          <a:endParaRPr lang="en-GB"/>
        </a:p>
      </dgm:t>
    </dgm:pt>
    <dgm:pt modelId="{65FF35BD-4A2F-470F-A409-C7325ACFF767}" type="sibTrans" cxnId="{4C565055-162C-47E5-99E0-2847E1FCD015}">
      <dgm:prSet/>
      <dgm:spPr/>
      <dgm:t>
        <a:bodyPr/>
        <a:lstStyle/>
        <a:p>
          <a:pPr algn="ctr"/>
          <a:endParaRPr lang="en-GB"/>
        </a:p>
      </dgm:t>
    </dgm:pt>
    <dgm:pt modelId="{7AE5BA33-5D07-4FF9-8165-8CE34336FAAA}">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dgm:spPr>
      <dgm:t>
        <a:bodyPr/>
        <a:lstStyle/>
        <a:p>
          <a:r>
            <a:rPr lang="en-US" sz="1200" b="1" dirty="0">
              <a:solidFill>
                <a:schemeClr val="tx1"/>
              </a:solidFill>
              <a:latin typeface="Verdana" panose="020B0604030504040204" pitchFamily="34" charset="0"/>
              <a:ea typeface="Verdana" panose="020B0604030504040204" pitchFamily="34" charset="0"/>
            </a:rPr>
            <a:t>Weekly SMART Targets x 12</a:t>
          </a:r>
          <a:endParaRPr lang="en-GB" sz="1200" b="1" dirty="0">
            <a:solidFill>
              <a:schemeClr val="tx1"/>
            </a:solidFill>
            <a:latin typeface="Verdana" panose="020B0604030504040204" pitchFamily="34" charset="0"/>
            <a:ea typeface="Verdana" panose="020B0604030504040204" pitchFamily="34" charset="0"/>
          </a:endParaRPr>
        </a:p>
      </dgm:t>
    </dgm:pt>
    <dgm:pt modelId="{95C75B6B-FE60-400E-9C70-2EA5E586DF05}" type="parTrans" cxnId="{C1148F85-F321-467B-878F-0010F784CAFE}">
      <dgm:prSet/>
      <dgm:spPr/>
      <dgm:t>
        <a:bodyPr/>
        <a:lstStyle/>
        <a:p>
          <a:endParaRPr lang="en-GB"/>
        </a:p>
      </dgm:t>
    </dgm:pt>
    <dgm:pt modelId="{96328E36-2D84-4BF4-8E32-AB0DFAB8B2F3}" type="sibTrans" cxnId="{C1148F85-F321-467B-878F-0010F784CAFE}">
      <dgm:prSet/>
      <dgm:spPr/>
      <dgm:t>
        <a:bodyPr/>
        <a:lstStyle/>
        <a:p>
          <a:endParaRPr lang="en-GB"/>
        </a:p>
      </dgm:t>
    </dgm:pt>
    <dgm:pt modelId="{29F9784F-7DA1-4168-976B-F9B7CE93EA2C}">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dgm:spPr>
      <dgm:t>
        <a:bodyPr/>
        <a:lstStyle/>
        <a:p>
          <a:r>
            <a:rPr lang="en-US" sz="1200" b="1" dirty="0">
              <a:solidFill>
                <a:schemeClr val="tx1"/>
              </a:solidFill>
              <a:latin typeface="Verdana" panose="020B0604030504040204" pitchFamily="34" charset="0"/>
              <a:ea typeface="Verdana" panose="020B0604030504040204" pitchFamily="34" charset="0"/>
            </a:rPr>
            <a:t>Weekly SMART Targets x 12</a:t>
          </a:r>
          <a:endParaRPr lang="en-GB" sz="1200" b="1" dirty="0">
            <a:solidFill>
              <a:schemeClr val="tx1"/>
            </a:solidFill>
            <a:latin typeface="Verdana" panose="020B0604030504040204" pitchFamily="34" charset="0"/>
            <a:ea typeface="Verdana" panose="020B0604030504040204" pitchFamily="34" charset="0"/>
          </a:endParaRPr>
        </a:p>
      </dgm:t>
    </dgm:pt>
    <dgm:pt modelId="{8DE53794-DC4F-4BAD-970A-32FB2D85F6E1}" type="parTrans" cxnId="{AE3ACDF9-2168-4841-A5C9-1F7D78DD4044}">
      <dgm:prSet/>
      <dgm:spPr/>
      <dgm:t>
        <a:bodyPr/>
        <a:lstStyle/>
        <a:p>
          <a:endParaRPr lang="en-GB"/>
        </a:p>
      </dgm:t>
    </dgm:pt>
    <dgm:pt modelId="{C4E8F565-EF6F-4C41-9F4A-E6A639452926}" type="sibTrans" cxnId="{AE3ACDF9-2168-4841-A5C9-1F7D78DD4044}">
      <dgm:prSet/>
      <dgm:spPr/>
      <dgm:t>
        <a:bodyPr/>
        <a:lstStyle/>
        <a:p>
          <a:endParaRPr lang="en-GB"/>
        </a:p>
      </dgm:t>
    </dgm:pt>
    <dgm:pt modelId="{93BC8596-046D-46F5-813C-3B25627087B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dgm:spPr>
      <dgm:t>
        <a:bodyPr/>
        <a:lstStyle/>
        <a:p>
          <a:r>
            <a:rPr lang="en-US" sz="1200" b="1" dirty="0">
              <a:solidFill>
                <a:schemeClr val="tx1"/>
              </a:solidFill>
              <a:latin typeface="Verdana" panose="020B0604030504040204" pitchFamily="34" charset="0"/>
              <a:ea typeface="Verdana" panose="020B0604030504040204" pitchFamily="34" charset="0"/>
            </a:rPr>
            <a:t>Weekly SMART Targets x 12</a:t>
          </a:r>
          <a:endParaRPr lang="en-GB" sz="1200" b="1" dirty="0">
            <a:solidFill>
              <a:schemeClr val="tx1"/>
            </a:solidFill>
            <a:latin typeface="Verdana" panose="020B0604030504040204" pitchFamily="34" charset="0"/>
            <a:ea typeface="Verdana" panose="020B0604030504040204" pitchFamily="34" charset="0"/>
          </a:endParaRPr>
        </a:p>
      </dgm:t>
    </dgm:pt>
    <dgm:pt modelId="{B50D8E9F-D40E-4B16-8033-0E16C9E0FF97}" type="parTrans" cxnId="{082E3506-1E48-46DF-B59B-388478F175E2}">
      <dgm:prSet/>
      <dgm:spPr/>
      <dgm:t>
        <a:bodyPr/>
        <a:lstStyle/>
        <a:p>
          <a:endParaRPr lang="en-GB"/>
        </a:p>
      </dgm:t>
    </dgm:pt>
    <dgm:pt modelId="{400D99BE-F953-403E-B70D-E3FE58D8405C}" type="sibTrans" cxnId="{082E3506-1E48-46DF-B59B-388478F175E2}">
      <dgm:prSet/>
      <dgm:spPr/>
      <dgm:t>
        <a:bodyPr/>
        <a:lstStyle/>
        <a:p>
          <a:endParaRPr lang="en-GB"/>
        </a:p>
      </dgm:t>
    </dgm:pt>
    <dgm:pt modelId="{59861D02-7769-4845-8567-5B2D4261298E}" type="pres">
      <dgm:prSet presAssocID="{E31486ED-AD3A-4C51-BFA2-D3EF35841FC8}" presName="hierChild1" presStyleCnt="0">
        <dgm:presLayoutVars>
          <dgm:orgChart val="1"/>
          <dgm:chPref val="1"/>
          <dgm:dir/>
          <dgm:animOne val="branch"/>
          <dgm:animLvl val="lvl"/>
          <dgm:resizeHandles/>
        </dgm:presLayoutVars>
      </dgm:prSet>
      <dgm:spPr/>
    </dgm:pt>
    <dgm:pt modelId="{FDB7A5AE-707E-4FCE-AF9C-42F1B5306445}" type="pres">
      <dgm:prSet presAssocID="{DC57D1D3-34F5-4D27-89CA-55371A1A4B27}" presName="hierRoot1" presStyleCnt="0">
        <dgm:presLayoutVars>
          <dgm:hierBranch val="init"/>
        </dgm:presLayoutVars>
      </dgm:prSet>
      <dgm:spPr/>
    </dgm:pt>
    <dgm:pt modelId="{62C12545-AE3F-4E40-B399-50B78D89669C}" type="pres">
      <dgm:prSet presAssocID="{DC57D1D3-34F5-4D27-89CA-55371A1A4B27}" presName="rootComposite1" presStyleCnt="0"/>
      <dgm:spPr/>
    </dgm:pt>
    <dgm:pt modelId="{8BF2C790-C1A8-491C-9797-4DEF1FB11955}" type="pres">
      <dgm:prSet presAssocID="{DC57D1D3-34F5-4D27-89CA-55371A1A4B27}" presName="rootText1" presStyleLbl="node0" presStyleIdx="0" presStyleCnt="1" custScaleX="123308" custScaleY="96858" custLinFactNeighborX="6252" custLinFactNeighborY="-6896">
        <dgm:presLayoutVars>
          <dgm:chPref val="3"/>
        </dgm:presLayoutVars>
      </dgm:prSet>
      <dgm:spPr/>
    </dgm:pt>
    <dgm:pt modelId="{59A2A51C-FB16-413B-A2EE-E0F50876F012}" type="pres">
      <dgm:prSet presAssocID="{DC57D1D3-34F5-4D27-89CA-55371A1A4B27}" presName="rootConnector1" presStyleLbl="node1" presStyleIdx="0" presStyleCnt="0"/>
      <dgm:spPr/>
    </dgm:pt>
    <dgm:pt modelId="{0BFF93E9-4374-4C68-8C46-5D18B26D314F}" type="pres">
      <dgm:prSet presAssocID="{DC57D1D3-34F5-4D27-89CA-55371A1A4B27}" presName="hierChild2" presStyleCnt="0"/>
      <dgm:spPr/>
    </dgm:pt>
    <dgm:pt modelId="{7F059AC4-6624-453C-8B03-5DA84015F475}" type="pres">
      <dgm:prSet presAssocID="{A5420796-3039-49F5-B22E-50475078A58F}" presName="Name37" presStyleLbl="parChTrans1D2" presStyleIdx="0" presStyleCnt="3"/>
      <dgm:spPr/>
    </dgm:pt>
    <dgm:pt modelId="{26D8F81D-58C1-4318-A9D1-D2B18CC9D7F1}" type="pres">
      <dgm:prSet presAssocID="{4980F0D4-B2C4-4A95-AC96-366006CC9CCE}" presName="hierRoot2" presStyleCnt="0">
        <dgm:presLayoutVars>
          <dgm:hierBranch val="init"/>
        </dgm:presLayoutVars>
      </dgm:prSet>
      <dgm:spPr/>
    </dgm:pt>
    <dgm:pt modelId="{AD8E0529-B513-4D17-A047-ABFCCF87861F}" type="pres">
      <dgm:prSet presAssocID="{4980F0D4-B2C4-4A95-AC96-366006CC9CCE}" presName="rootComposite" presStyleCnt="0"/>
      <dgm:spPr/>
    </dgm:pt>
    <dgm:pt modelId="{4FF26D6E-B8E9-4951-84FF-02515BB078FD}" type="pres">
      <dgm:prSet presAssocID="{4980F0D4-B2C4-4A95-AC96-366006CC9CCE}" presName="rootText" presStyleLbl="node2" presStyleIdx="0" presStyleCnt="3">
        <dgm:presLayoutVars>
          <dgm:chPref val="3"/>
        </dgm:presLayoutVars>
      </dgm:prSet>
      <dgm:spPr/>
    </dgm:pt>
    <dgm:pt modelId="{DD8FEEB5-FA8E-4BEB-ABBD-8C229FC76830}" type="pres">
      <dgm:prSet presAssocID="{4980F0D4-B2C4-4A95-AC96-366006CC9CCE}" presName="rootConnector" presStyleLbl="node2" presStyleIdx="0" presStyleCnt="3"/>
      <dgm:spPr/>
    </dgm:pt>
    <dgm:pt modelId="{583104FB-88DC-4E31-8F50-54A99D3F631B}" type="pres">
      <dgm:prSet presAssocID="{4980F0D4-B2C4-4A95-AC96-366006CC9CCE}" presName="hierChild4" presStyleCnt="0"/>
      <dgm:spPr/>
    </dgm:pt>
    <dgm:pt modelId="{F25B0E6B-2B11-4195-901B-4C5462224CB5}" type="pres">
      <dgm:prSet presAssocID="{95C75B6B-FE60-400E-9C70-2EA5E586DF05}" presName="Name37" presStyleLbl="parChTrans1D3" presStyleIdx="0" presStyleCnt="3"/>
      <dgm:spPr/>
    </dgm:pt>
    <dgm:pt modelId="{7C161519-FF0A-4FC3-BD1D-464F716F4B96}" type="pres">
      <dgm:prSet presAssocID="{7AE5BA33-5D07-4FF9-8165-8CE34336FAAA}" presName="hierRoot2" presStyleCnt="0">
        <dgm:presLayoutVars>
          <dgm:hierBranch val="init"/>
        </dgm:presLayoutVars>
      </dgm:prSet>
      <dgm:spPr/>
    </dgm:pt>
    <dgm:pt modelId="{0677C2A7-8882-43FF-8A34-09204915F0A9}" type="pres">
      <dgm:prSet presAssocID="{7AE5BA33-5D07-4FF9-8165-8CE34336FAAA}" presName="rootComposite" presStyleCnt="0"/>
      <dgm:spPr/>
    </dgm:pt>
    <dgm:pt modelId="{48C31B15-A749-4CAA-9658-9F9D19AB085E}" type="pres">
      <dgm:prSet presAssocID="{7AE5BA33-5D07-4FF9-8165-8CE34336FAAA}" presName="rootText" presStyleLbl="node3" presStyleIdx="0" presStyleCnt="3">
        <dgm:presLayoutVars>
          <dgm:chPref val="3"/>
        </dgm:presLayoutVars>
      </dgm:prSet>
      <dgm:spPr/>
    </dgm:pt>
    <dgm:pt modelId="{5E867EE2-474B-45C0-9696-CF4100802925}" type="pres">
      <dgm:prSet presAssocID="{7AE5BA33-5D07-4FF9-8165-8CE34336FAAA}" presName="rootConnector" presStyleLbl="node3" presStyleIdx="0" presStyleCnt="3"/>
      <dgm:spPr/>
    </dgm:pt>
    <dgm:pt modelId="{F6591B06-3270-4001-BB26-F52C3592CFA1}" type="pres">
      <dgm:prSet presAssocID="{7AE5BA33-5D07-4FF9-8165-8CE34336FAAA}" presName="hierChild4" presStyleCnt="0"/>
      <dgm:spPr/>
    </dgm:pt>
    <dgm:pt modelId="{0D6B4CEC-AF3F-4462-B494-88499C1E4CD3}" type="pres">
      <dgm:prSet presAssocID="{7AE5BA33-5D07-4FF9-8165-8CE34336FAAA}" presName="hierChild5" presStyleCnt="0"/>
      <dgm:spPr/>
    </dgm:pt>
    <dgm:pt modelId="{52C99547-BB99-4CA9-A776-5E3A3864E27A}" type="pres">
      <dgm:prSet presAssocID="{4980F0D4-B2C4-4A95-AC96-366006CC9CCE}" presName="hierChild5" presStyleCnt="0"/>
      <dgm:spPr/>
    </dgm:pt>
    <dgm:pt modelId="{007E3766-5929-4DE7-BB38-538D43C7158F}" type="pres">
      <dgm:prSet presAssocID="{9361AB73-CA65-4BBA-AAE1-C37834AD99BC}" presName="Name37" presStyleLbl="parChTrans1D2" presStyleIdx="1" presStyleCnt="3"/>
      <dgm:spPr/>
    </dgm:pt>
    <dgm:pt modelId="{7AB8A200-2ABE-4349-946D-B461194C134E}" type="pres">
      <dgm:prSet presAssocID="{06F6BE44-7F4A-47C5-85E8-D62CDEAA911E}" presName="hierRoot2" presStyleCnt="0">
        <dgm:presLayoutVars>
          <dgm:hierBranch val="init"/>
        </dgm:presLayoutVars>
      </dgm:prSet>
      <dgm:spPr/>
    </dgm:pt>
    <dgm:pt modelId="{58B45E8E-3E62-4834-BE6F-FB1A1430378F}" type="pres">
      <dgm:prSet presAssocID="{06F6BE44-7F4A-47C5-85E8-D62CDEAA911E}" presName="rootComposite" presStyleCnt="0"/>
      <dgm:spPr/>
    </dgm:pt>
    <dgm:pt modelId="{D5DB25C4-8A1F-47FD-A298-BA1C203333C8}" type="pres">
      <dgm:prSet presAssocID="{06F6BE44-7F4A-47C5-85E8-D62CDEAA911E}" presName="rootText" presStyleLbl="node2" presStyleIdx="1" presStyleCnt="3">
        <dgm:presLayoutVars>
          <dgm:chPref val="3"/>
        </dgm:presLayoutVars>
      </dgm:prSet>
      <dgm:spPr/>
    </dgm:pt>
    <dgm:pt modelId="{EE3241E1-8135-4F79-81B3-D0D08E516210}" type="pres">
      <dgm:prSet presAssocID="{06F6BE44-7F4A-47C5-85E8-D62CDEAA911E}" presName="rootConnector" presStyleLbl="node2" presStyleIdx="1" presStyleCnt="3"/>
      <dgm:spPr/>
    </dgm:pt>
    <dgm:pt modelId="{844A5DB4-0C00-4D5F-9214-910DA519BCDD}" type="pres">
      <dgm:prSet presAssocID="{06F6BE44-7F4A-47C5-85E8-D62CDEAA911E}" presName="hierChild4" presStyleCnt="0"/>
      <dgm:spPr/>
    </dgm:pt>
    <dgm:pt modelId="{9E2CF5A9-F2D2-4F20-A1F0-CFF747ABAAEA}" type="pres">
      <dgm:prSet presAssocID="{8DE53794-DC4F-4BAD-970A-32FB2D85F6E1}" presName="Name37" presStyleLbl="parChTrans1D3" presStyleIdx="1" presStyleCnt="3"/>
      <dgm:spPr/>
    </dgm:pt>
    <dgm:pt modelId="{34C11438-F26A-4F6A-BEFB-78B79A4E215F}" type="pres">
      <dgm:prSet presAssocID="{29F9784F-7DA1-4168-976B-F9B7CE93EA2C}" presName="hierRoot2" presStyleCnt="0">
        <dgm:presLayoutVars>
          <dgm:hierBranch val="init"/>
        </dgm:presLayoutVars>
      </dgm:prSet>
      <dgm:spPr/>
    </dgm:pt>
    <dgm:pt modelId="{F331C84A-21A7-4AB4-8C03-323ECC4FEAF4}" type="pres">
      <dgm:prSet presAssocID="{29F9784F-7DA1-4168-976B-F9B7CE93EA2C}" presName="rootComposite" presStyleCnt="0"/>
      <dgm:spPr/>
    </dgm:pt>
    <dgm:pt modelId="{E0E5B2DE-B629-4428-8672-57821959BE77}" type="pres">
      <dgm:prSet presAssocID="{29F9784F-7DA1-4168-976B-F9B7CE93EA2C}" presName="rootText" presStyleLbl="node3" presStyleIdx="1" presStyleCnt="3">
        <dgm:presLayoutVars>
          <dgm:chPref val="3"/>
        </dgm:presLayoutVars>
      </dgm:prSet>
      <dgm:spPr/>
    </dgm:pt>
    <dgm:pt modelId="{3D172665-C1EB-4207-89D7-597D8DED152B}" type="pres">
      <dgm:prSet presAssocID="{29F9784F-7DA1-4168-976B-F9B7CE93EA2C}" presName="rootConnector" presStyleLbl="node3" presStyleIdx="1" presStyleCnt="3"/>
      <dgm:spPr/>
    </dgm:pt>
    <dgm:pt modelId="{9FF6197D-4B81-4086-9887-F53D4805866F}" type="pres">
      <dgm:prSet presAssocID="{29F9784F-7DA1-4168-976B-F9B7CE93EA2C}" presName="hierChild4" presStyleCnt="0"/>
      <dgm:spPr/>
    </dgm:pt>
    <dgm:pt modelId="{A7AFBF82-D327-4DD3-81A8-2B3C3E2B927C}" type="pres">
      <dgm:prSet presAssocID="{29F9784F-7DA1-4168-976B-F9B7CE93EA2C}" presName="hierChild5" presStyleCnt="0"/>
      <dgm:spPr/>
    </dgm:pt>
    <dgm:pt modelId="{ED471CD6-B126-43CC-A5E8-1B99150E3193}" type="pres">
      <dgm:prSet presAssocID="{06F6BE44-7F4A-47C5-85E8-D62CDEAA911E}" presName="hierChild5" presStyleCnt="0"/>
      <dgm:spPr/>
    </dgm:pt>
    <dgm:pt modelId="{4ADB0B65-34CC-4A32-9C33-11361FE1EB6B}" type="pres">
      <dgm:prSet presAssocID="{EDAD52AD-8C85-403C-9288-E46962A0DFF2}" presName="Name37" presStyleLbl="parChTrans1D2" presStyleIdx="2" presStyleCnt="3"/>
      <dgm:spPr/>
    </dgm:pt>
    <dgm:pt modelId="{0F6BDB4F-7874-4B22-9C80-52561CC19AB5}" type="pres">
      <dgm:prSet presAssocID="{B3BD407C-70F0-42E5-A611-FCC7F4281C1B}" presName="hierRoot2" presStyleCnt="0">
        <dgm:presLayoutVars>
          <dgm:hierBranch val="init"/>
        </dgm:presLayoutVars>
      </dgm:prSet>
      <dgm:spPr/>
    </dgm:pt>
    <dgm:pt modelId="{4B84A0A1-B2B9-45FD-BFC0-E4777E5F0B9B}" type="pres">
      <dgm:prSet presAssocID="{B3BD407C-70F0-42E5-A611-FCC7F4281C1B}" presName="rootComposite" presStyleCnt="0"/>
      <dgm:spPr/>
    </dgm:pt>
    <dgm:pt modelId="{A2B142F6-0627-4AF2-A16F-00E77346289D}" type="pres">
      <dgm:prSet presAssocID="{B3BD407C-70F0-42E5-A611-FCC7F4281C1B}" presName="rootText" presStyleLbl="node2" presStyleIdx="2" presStyleCnt="3">
        <dgm:presLayoutVars>
          <dgm:chPref val="3"/>
        </dgm:presLayoutVars>
      </dgm:prSet>
      <dgm:spPr/>
    </dgm:pt>
    <dgm:pt modelId="{3D805CF8-F942-4111-AD72-F52E111F4AC6}" type="pres">
      <dgm:prSet presAssocID="{B3BD407C-70F0-42E5-A611-FCC7F4281C1B}" presName="rootConnector" presStyleLbl="node2" presStyleIdx="2" presStyleCnt="3"/>
      <dgm:spPr/>
    </dgm:pt>
    <dgm:pt modelId="{E66A8C05-EAF1-474A-BD73-6394AE54F67C}" type="pres">
      <dgm:prSet presAssocID="{B3BD407C-70F0-42E5-A611-FCC7F4281C1B}" presName="hierChild4" presStyleCnt="0"/>
      <dgm:spPr/>
    </dgm:pt>
    <dgm:pt modelId="{D1E38EB2-C33E-44BB-AB7D-AD35B14182C4}" type="pres">
      <dgm:prSet presAssocID="{B50D8E9F-D40E-4B16-8033-0E16C9E0FF97}" presName="Name37" presStyleLbl="parChTrans1D3" presStyleIdx="2" presStyleCnt="3"/>
      <dgm:spPr/>
    </dgm:pt>
    <dgm:pt modelId="{A1F24FCE-D91B-4D5A-8B18-570DDA9F5548}" type="pres">
      <dgm:prSet presAssocID="{93BC8596-046D-46F5-813C-3B25627087B0}" presName="hierRoot2" presStyleCnt="0">
        <dgm:presLayoutVars>
          <dgm:hierBranch val="init"/>
        </dgm:presLayoutVars>
      </dgm:prSet>
      <dgm:spPr/>
    </dgm:pt>
    <dgm:pt modelId="{C3BF7A18-2BCD-47E5-BC59-0907E9BBA3DD}" type="pres">
      <dgm:prSet presAssocID="{93BC8596-046D-46F5-813C-3B25627087B0}" presName="rootComposite" presStyleCnt="0"/>
      <dgm:spPr/>
    </dgm:pt>
    <dgm:pt modelId="{B1006312-715B-43D3-B083-02F34847C839}" type="pres">
      <dgm:prSet presAssocID="{93BC8596-046D-46F5-813C-3B25627087B0}" presName="rootText" presStyleLbl="node3" presStyleIdx="2" presStyleCnt="3">
        <dgm:presLayoutVars>
          <dgm:chPref val="3"/>
        </dgm:presLayoutVars>
      </dgm:prSet>
      <dgm:spPr/>
    </dgm:pt>
    <dgm:pt modelId="{17189D28-CBF8-4546-8D99-7018AFE9F92A}" type="pres">
      <dgm:prSet presAssocID="{93BC8596-046D-46F5-813C-3B25627087B0}" presName="rootConnector" presStyleLbl="node3" presStyleIdx="2" presStyleCnt="3"/>
      <dgm:spPr/>
    </dgm:pt>
    <dgm:pt modelId="{20B49D06-17E0-45F9-9149-2988CDC48DD7}" type="pres">
      <dgm:prSet presAssocID="{93BC8596-046D-46F5-813C-3B25627087B0}" presName="hierChild4" presStyleCnt="0"/>
      <dgm:spPr/>
    </dgm:pt>
    <dgm:pt modelId="{DEDBDA4E-3A2D-49BD-B6A9-96B987A9E4DC}" type="pres">
      <dgm:prSet presAssocID="{93BC8596-046D-46F5-813C-3B25627087B0}" presName="hierChild5" presStyleCnt="0"/>
      <dgm:spPr/>
    </dgm:pt>
    <dgm:pt modelId="{4C29EA19-A068-47C4-93BB-1341C638777A}" type="pres">
      <dgm:prSet presAssocID="{B3BD407C-70F0-42E5-A611-FCC7F4281C1B}" presName="hierChild5" presStyleCnt="0"/>
      <dgm:spPr/>
    </dgm:pt>
    <dgm:pt modelId="{6A06633C-64C0-4EA5-8EC2-298F8AE0F81D}" type="pres">
      <dgm:prSet presAssocID="{DC57D1D3-34F5-4D27-89CA-55371A1A4B27}" presName="hierChild3" presStyleCnt="0"/>
      <dgm:spPr/>
    </dgm:pt>
  </dgm:ptLst>
  <dgm:cxnLst>
    <dgm:cxn modelId="{082E3506-1E48-46DF-B59B-388478F175E2}" srcId="{B3BD407C-70F0-42E5-A611-FCC7F4281C1B}" destId="{93BC8596-046D-46F5-813C-3B25627087B0}" srcOrd="0" destOrd="0" parTransId="{B50D8E9F-D40E-4B16-8033-0E16C9E0FF97}" sibTransId="{400D99BE-F953-403E-B70D-E3FE58D8405C}"/>
    <dgm:cxn modelId="{5260C712-4653-4DF2-861D-EF0B8DE0B8BC}" srcId="{DC57D1D3-34F5-4D27-89CA-55371A1A4B27}" destId="{4980F0D4-B2C4-4A95-AC96-366006CC9CCE}" srcOrd="0" destOrd="0" parTransId="{A5420796-3039-49F5-B22E-50475078A58F}" sibTransId="{65EAEA3A-FB31-4C1E-8546-23A6D6B4FBB2}"/>
    <dgm:cxn modelId="{8447B62F-EB23-4488-8846-A526C844E1B6}" type="presOf" srcId="{B50D8E9F-D40E-4B16-8033-0E16C9E0FF97}" destId="{D1E38EB2-C33E-44BB-AB7D-AD35B14182C4}" srcOrd="0" destOrd="0" presId="urn:microsoft.com/office/officeart/2005/8/layout/orgChart1"/>
    <dgm:cxn modelId="{7BF95E31-B6E4-4D34-BA1B-4919F309199E}" type="presOf" srcId="{06F6BE44-7F4A-47C5-85E8-D62CDEAA911E}" destId="{EE3241E1-8135-4F79-81B3-D0D08E516210}" srcOrd="1" destOrd="0" presId="urn:microsoft.com/office/officeart/2005/8/layout/orgChart1"/>
    <dgm:cxn modelId="{E29EF439-203A-4EFC-A09E-CC18BFAF232D}" type="presOf" srcId="{4980F0D4-B2C4-4A95-AC96-366006CC9CCE}" destId="{DD8FEEB5-FA8E-4BEB-ABBD-8C229FC76830}" srcOrd="1" destOrd="0" presId="urn:microsoft.com/office/officeart/2005/8/layout/orgChart1"/>
    <dgm:cxn modelId="{113ABD60-79BF-4158-9CAF-C5B3841EC377}" srcId="{E31486ED-AD3A-4C51-BFA2-D3EF35841FC8}" destId="{DC57D1D3-34F5-4D27-89CA-55371A1A4B27}" srcOrd="0" destOrd="0" parTransId="{1BA3EBE7-18D4-4E8B-B942-174BEFD82DAE}" sibTransId="{C7FE8D6D-5A9D-4290-8B90-150B89356362}"/>
    <dgm:cxn modelId="{D0A8B561-8717-4870-818D-585C07B2B536}" type="presOf" srcId="{95C75B6B-FE60-400E-9C70-2EA5E586DF05}" destId="{F25B0E6B-2B11-4195-901B-4C5462224CB5}" srcOrd="0" destOrd="0" presId="urn:microsoft.com/office/officeart/2005/8/layout/orgChart1"/>
    <dgm:cxn modelId="{A1665445-FA7E-4FD5-8296-FD9593F734E2}" type="presOf" srcId="{B3BD407C-70F0-42E5-A611-FCC7F4281C1B}" destId="{3D805CF8-F942-4111-AD72-F52E111F4AC6}" srcOrd="1" destOrd="0" presId="urn:microsoft.com/office/officeart/2005/8/layout/orgChart1"/>
    <dgm:cxn modelId="{24443A48-1D28-4B82-BC09-F2D9B55D86BB}" type="presOf" srcId="{7AE5BA33-5D07-4FF9-8165-8CE34336FAAA}" destId="{5E867EE2-474B-45C0-9696-CF4100802925}" srcOrd="1" destOrd="0" presId="urn:microsoft.com/office/officeart/2005/8/layout/orgChart1"/>
    <dgm:cxn modelId="{6F742D6F-32E4-45D6-B0E5-DE5DE567B8FE}" type="presOf" srcId="{DC57D1D3-34F5-4D27-89CA-55371A1A4B27}" destId="{59A2A51C-FB16-413B-A2EE-E0F50876F012}" srcOrd="1" destOrd="0" presId="urn:microsoft.com/office/officeart/2005/8/layout/orgChart1"/>
    <dgm:cxn modelId="{61D64655-D29F-4001-B925-0F42D4FDF55B}" type="presOf" srcId="{29F9784F-7DA1-4168-976B-F9B7CE93EA2C}" destId="{E0E5B2DE-B629-4428-8672-57821959BE77}" srcOrd="0" destOrd="0" presId="urn:microsoft.com/office/officeart/2005/8/layout/orgChart1"/>
    <dgm:cxn modelId="{4C565055-162C-47E5-99E0-2847E1FCD015}" srcId="{DC57D1D3-34F5-4D27-89CA-55371A1A4B27}" destId="{06F6BE44-7F4A-47C5-85E8-D62CDEAA911E}" srcOrd="1" destOrd="0" parTransId="{9361AB73-CA65-4BBA-AAE1-C37834AD99BC}" sibTransId="{65FF35BD-4A2F-470F-A409-C7325ACFF767}"/>
    <dgm:cxn modelId="{D3E86284-94F5-4DCC-A0DA-EBB273487A4D}" type="presOf" srcId="{4980F0D4-B2C4-4A95-AC96-366006CC9CCE}" destId="{4FF26D6E-B8E9-4951-84FF-02515BB078FD}" srcOrd="0" destOrd="0" presId="urn:microsoft.com/office/officeart/2005/8/layout/orgChart1"/>
    <dgm:cxn modelId="{C1148F85-F321-467B-878F-0010F784CAFE}" srcId="{4980F0D4-B2C4-4A95-AC96-366006CC9CCE}" destId="{7AE5BA33-5D07-4FF9-8165-8CE34336FAAA}" srcOrd="0" destOrd="0" parTransId="{95C75B6B-FE60-400E-9C70-2EA5E586DF05}" sibTransId="{96328E36-2D84-4BF4-8E32-AB0DFAB8B2F3}"/>
    <dgm:cxn modelId="{0D0C9E8A-B7AA-4274-B50D-096FE6C1CA38}" type="presOf" srcId="{EDAD52AD-8C85-403C-9288-E46962A0DFF2}" destId="{4ADB0B65-34CC-4A32-9C33-11361FE1EB6B}" srcOrd="0" destOrd="0" presId="urn:microsoft.com/office/officeart/2005/8/layout/orgChart1"/>
    <dgm:cxn modelId="{C964EE8F-4349-4C0B-B6BF-9DD5C6167E93}" type="presOf" srcId="{B3BD407C-70F0-42E5-A611-FCC7F4281C1B}" destId="{A2B142F6-0627-4AF2-A16F-00E77346289D}" srcOrd="0" destOrd="0" presId="urn:microsoft.com/office/officeart/2005/8/layout/orgChart1"/>
    <dgm:cxn modelId="{DD1B62A8-FD00-4334-AD52-91BF30C2803D}" type="presOf" srcId="{7AE5BA33-5D07-4FF9-8165-8CE34336FAAA}" destId="{48C31B15-A749-4CAA-9658-9F9D19AB085E}" srcOrd="0" destOrd="0" presId="urn:microsoft.com/office/officeart/2005/8/layout/orgChart1"/>
    <dgm:cxn modelId="{498301AA-51E6-40D1-904F-D39B9E4E6AF2}" type="presOf" srcId="{8DE53794-DC4F-4BAD-970A-32FB2D85F6E1}" destId="{9E2CF5A9-F2D2-4F20-A1F0-CFF747ABAAEA}" srcOrd="0" destOrd="0" presId="urn:microsoft.com/office/officeart/2005/8/layout/orgChart1"/>
    <dgm:cxn modelId="{B0D9E6B5-9356-424A-B9AF-F6055877DCD2}" type="presOf" srcId="{06F6BE44-7F4A-47C5-85E8-D62CDEAA911E}" destId="{D5DB25C4-8A1F-47FD-A298-BA1C203333C8}" srcOrd="0" destOrd="0" presId="urn:microsoft.com/office/officeart/2005/8/layout/orgChart1"/>
    <dgm:cxn modelId="{D6DE89BB-32AD-4CB9-9619-96BF4B42FA81}" type="presOf" srcId="{93BC8596-046D-46F5-813C-3B25627087B0}" destId="{B1006312-715B-43D3-B083-02F34847C839}" srcOrd="0" destOrd="0" presId="urn:microsoft.com/office/officeart/2005/8/layout/orgChart1"/>
    <dgm:cxn modelId="{F006A0C0-99BC-4EC0-A752-4D11AC41CF10}" type="presOf" srcId="{A5420796-3039-49F5-B22E-50475078A58F}" destId="{7F059AC4-6624-453C-8B03-5DA84015F475}" srcOrd="0" destOrd="0" presId="urn:microsoft.com/office/officeart/2005/8/layout/orgChart1"/>
    <dgm:cxn modelId="{419FA3C9-5AEC-463A-91FA-12F8B1CDFEFB}" type="presOf" srcId="{E31486ED-AD3A-4C51-BFA2-D3EF35841FC8}" destId="{59861D02-7769-4845-8567-5B2D4261298E}" srcOrd="0" destOrd="0" presId="urn:microsoft.com/office/officeart/2005/8/layout/orgChart1"/>
    <dgm:cxn modelId="{80232AD7-80DD-44F6-B3EB-C84337480669}" type="presOf" srcId="{93BC8596-046D-46F5-813C-3B25627087B0}" destId="{17189D28-CBF8-4546-8D99-7018AFE9F92A}" srcOrd="1" destOrd="0" presId="urn:microsoft.com/office/officeart/2005/8/layout/orgChart1"/>
    <dgm:cxn modelId="{1E1893DE-6548-467F-BF10-BC486B92B32E}" type="presOf" srcId="{9361AB73-CA65-4BBA-AAE1-C37834AD99BC}" destId="{007E3766-5929-4DE7-BB38-538D43C7158F}" srcOrd="0" destOrd="0" presId="urn:microsoft.com/office/officeart/2005/8/layout/orgChart1"/>
    <dgm:cxn modelId="{ED7A92E1-7C5E-4B9B-99BB-4984332AD9A6}" type="presOf" srcId="{DC57D1D3-34F5-4D27-89CA-55371A1A4B27}" destId="{8BF2C790-C1A8-491C-9797-4DEF1FB11955}" srcOrd="0" destOrd="0" presId="urn:microsoft.com/office/officeart/2005/8/layout/orgChart1"/>
    <dgm:cxn modelId="{C15CBAEF-EC6C-439E-A6B2-C4F71C76C67C}" srcId="{DC57D1D3-34F5-4D27-89CA-55371A1A4B27}" destId="{B3BD407C-70F0-42E5-A611-FCC7F4281C1B}" srcOrd="2" destOrd="0" parTransId="{EDAD52AD-8C85-403C-9288-E46962A0DFF2}" sibTransId="{5EA80833-B5FB-429E-83B4-8717DD19A169}"/>
    <dgm:cxn modelId="{AE3ACDF9-2168-4841-A5C9-1F7D78DD4044}" srcId="{06F6BE44-7F4A-47C5-85E8-D62CDEAA911E}" destId="{29F9784F-7DA1-4168-976B-F9B7CE93EA2C}" srcOrd="0" destOrd="0" parTransId="{8DE53794-DC4F-4BAD-970A-32FB2D85F6E1}" sibTransId="{C4E8F565-EF6F-4C41-9F4A-E6A639452926}"/>
    <dgm:cxn modelId="{48D8DCFC-5E3F-4D76-9D18-BE542E3EFC4C}" type="presOf" srcId="{29F9784F-7DA1-4168-976B-F9B7CE93EA2C}" destId="{3D172665-C1EB-4207-89D7-597D8DED152B}" srcOrd="1" destOrd="0" presId="urn:microsoft.com/office/officeart/2005/8/layout/orgChart1"/>
    <dgm:cxn modelId="{09934A44-4CEA-496B-A49F-787C6D4362ED}" type="presParOf" srcId="{59861D02-7769-4845-8567-5B2D4261298E}" destId="{FDB7A5AE-707E-4FCE-AF9C-42F1B5306445}" srcOrd="0" destOrd="0" presId="urn:microsoft.com/office/officeart/2005/8/layout/orgChart1"/>
    <dgm:cxn modelId="{78D881E3-7FE4-4B6E-8752-B673079DED2E}" type="presParOf" srcId="{FDB7A5AE-707E-4FCE-AF9C-42F1B5306445}" destId="{62C12545-AE3F-4E40-B399-50B78D89669C}" srcOrd="0" destOrd="0" presId="urn:microsoft.com/office/officeart/2005/8/layout/orgChart1"/>
    <dgm:cxn modelId="{A6E89BBD-2293-45B6-8247-5FD837C6A7EF}" type="presParOf" srcId="{62C12545-AE3F-4E40-B399-50B78D89669C}" destId="{8BF2C790-C1A8-491C-9797-4DEF1FB11955}" srcOrd="0" destOrd="0" presId="urn:microsoft.com/office/officeart/2005/8/layout/orgChart1"/>
    <dgm:cxn modelId="{E66CAF93-CA08-4717-9529-9479371732B2}" type="presParOf" srcId="{62C12545-AE3F-4E40-B399-50B78D89669C}" destId="{59A2A51C-FB16-413B-A2EE-E0F50876F012}" srcOrd="1" destOrd="0" presId="urn:microsoft.com/office/officeart/2005/8/layout/orgChart1"/>
    <dgm:cxn modelId="{49959BD4-C94E-434E-B2FE-CB4D7FC978C5}" type="presParOf" srcId="{FDB7A5AE-707E-4FCE-AF9C-42F1B5306445}" destId="{0BFF93E9-4374-4C68-8C46-5D18B26D314F}" srcOrd="1" destOrd="0" presId="urn:microsoft.com/office/officeart/2005/8/layout/orgChart1"/>
    <dgm:cxn modelId="{74704DE7-7BA1-44E7-86FB-D9DD4B93000D}" type="presParOf" srcId="{0BFF93E9-4374-4C68-8C46-5D18B26D314F}" destId="{7F059AC4-6624-453C-8B03-5DA84015F475}" srcOrd="0" destOrd="0" presId="urn:microsoft.com/office/officeart/2005/8/layout/orgChart1"/>
    <dgm:cxn modelId="{A4382C0C-C7CE-4159-8B51-4B9B8CB049BD}" type="presParOf" srcId="{0BFF93E9-4374-4C68-8C46-5D18B26D314F}" destId="{26D8F81D-58C1-4318-A9D1-D2B18CC9D7F1}" srcOrd="1" destOrd="0" presId="urn:microsoft.com/office/officeart/2005/8/layout/orgChart1"/>
    <dgm:cxn modelId="{B5B1CF39-BF92-4142-867A-5B8080579035}" type="presParOf" srcId="{26D8F81D-58C1-4318-A9D1-D2B18CC9D7F1}" destId="{AD8E0529-B513-4D17-A047-ABFCCF87861F}" srcOrd="0" destOrd="0" presId="urn:microsoft.com/office/officeart/2005/8/layout/orgChart1"/>
    <dgm:cxn modelId="{A39BCF7C-0517-440C-AFF7-375D0D76805E}" type="presParOf" srcId="{AD8E0529-B513-4D17-A047-ABFCCF87861F}" destId="{4FF26D6E-B8E9-4951-84FF-02515BB078FD}" srcOrd="0" destOrd="0" presId="urn:microsoft.com/office/officeart/2005/8/layout/orgChart1"/>
    <dgm:cxn modelId="{F2478DA2-44F0-4B09-BC2E-88CA6F10FD52}" type="presParOf" srcId="{AD8E0529-B513-4D17-A047-ABFCCF87861F}" destId="{DD8FEEB5-FA8E-4BEB-ABBD-8C229FC76830}" srcOrd="1" destOrd="0" presId="urn:microsoft.com/office/officeart/2005/8/layout/orgChart1"/>
    <dgm:cxn modelId="{F724E302-3356-4CF1-A837-BA9372415ABD}" type="presParOf" srcId="{26D8F81D-58C1-4318-A9D1-D2B18CC9D7F1}" destId="{583104FB-88DC-4E31-8F50-54A99D3F631B}" srcOrd="1" destOrd="0" presId="urn:microsoft.com/office/officeart/2005/8/layout/orgChart1"/>
    <dgm:cxn modelId="{E68DFD7B-6558-45C5-A47A-50ACC8D641DA}" type="presParOf" srcId="{583104FB-88DC-4E31-8F50-54A99D3F631B}" destId="{F25B0E6B-2B11-4195-901B-4C5462224CB5}" srcOrd="0" destOrd="0" presId="urn:microsoft.com/office/officeart/2005/8/layout/orgChart1"/>
    <dgm:cxn modelId="{437A1048-0072-44CC-82D0-C360931494F3}" type="presParOf" srcId="{583104FB-88DC-4E31-8F50-54A99D3F631B}" destId="{7C161519-FF0A-4FC3-BD1D-464F716F4B96}" srcOrd="1" destOrd="0" presId="urn:microsoft.com/office/officeart/2005/8/layout/orgChart1"/>
    <dgm:cxn modelId="{17B835A3-5B82-4E91-ADBB-36020597C4F1}" type="presParOf" srcId="{7C161519-FF0A-4FC3-BD1D-464F716F4B96}" destId="{0677C2A7-8882-43FF-8A34-09204915F0A9}" srcOrd="0" destOrd="0" presId="urn:microsoft.com/office/officeart/2005/8/layout/orgChart1"/>
    <dgm:cxn modelId="{58F71401-7D67-4331-AD79-C5416694FFD9}" type="presParOf" srcId="{0677C2A7-8882-43FF-8A34-09204915F0A9}" destId="{48C31B15-A749-4CAA-9658-9F9D19AB085E}" srcOrd="0" destOrd="0" presId="urn:microsoft.com/office/officeart/2005/8/layout/orgChart1"/>
    <dgm:cxn modelId="{6FCE5B72-AE6B-4B79-B60D-28A8B2D40385}" type="presParOf" srcId="{0677C2A7-8882-43FF-8A34-09204915F0A9}" destId="{5E867EE2-474B-45C0-9696-CF4100802925}" srcOrd="1" destOrd="0" presId="urn:microsoft.com/office/officeart/2005/8/layout/orgChart1"/>
    <dgm:cxn modelId="{EBEFDBFE-900F-449E-935E-C62A785E855B}" type="presParOf" srcId="{7C161519-FF0A-4FC3-BD1D-464F716F4B96}" destId="{F6591B06-3270-4001-BB26-F52C3592CFA1}" srcOrd="1" destOrd="0" presId="urn:microsoft.com/office/officeart/2005/8/layout/orgChart1"/>
    <dgm:cxn modelId="{642C16EE-C7F7-47A8-80A7-361B6032D22B}" type="presParOf" srcId="{7C161519-FF0A-4FC3-BD1D-464F716F4B96}" destId="{0D6B4CEC-AF3F-4462-B494-88499C1E4CD3}" srcOrd="2" destOrd="0" presId="urn:microsoft.com/office/officeart/2005/8/layout/orgChart1"/>
    <dgm:cxn modelId="{FFE0B42D-7BC8-4707-8D4C-37FF01C7059C}" type="presParOf" srcId="{26D8F81D-58C1-4318-A9D1-D2B18CC9D7F1}" destId="{52C99547-BB99-4CA9-A776-5E3A3864E27A}" srcOrd="2" destOrd="0" presId="urn:microsoft.com/office/officeart/2005/8/layout/orgChart1"/>
    <dgm:cxn modelId="{622E1B9D-9E24-4B0E-AC74-DE22A8BBE00E}" type="presParOf" srcId="{0BFF93E9-4374-4C68-8C46-5D18B26D314F}" destId="{007E3766-5929-4DE7-BB38-538D43C7158F}" srcOrd="2" destOrd="0" presId="urn:microsoft.com/office/officeart/2005/8/layout/orgChart1"/>
    <dgm:cxn modelId="{18655A9A-49C9-4DB9-B3CA-8B1747791E5D}" type="presParOf" srcId="{0BFF93E9-4374-4C68-8C46-5D18B26D314F}" destId="{7AB8A200-2ABE-4349-946D-B461194C134E}" srcOrd="3" destOrd="0" presId="urn:microsoft.com/office/officeart/2005/8/layout/orgChart1"/>
    <dgm:cxn modelId="{B4209883-96E9-43B8-9340-27A75DEE0C48}" type="presParOf" srcId="{7AB8A200-2ABE-4349-946D-B461194C134E}" destId="{58B45E8E-3E62-4834-BE6F-FB1A1430378F}" srcOrd="0" destOrd="0" presId="urn:microsoft.com/office/officeart/2005/8/layout/orgChart1"/>
    <dgm:cxn modelId="{DE384844-EA93-4CD1-AAD5-0F2AE736FCB6}" type="presParOf" srcId="{58B45E8E-3E62-4834-BE6F-FB1A1430378F}" destId="{D5DB25C4-8A1F-47FD-A298-BA1C203333C8}" srcOrd="0" destOrd="0" presId="urn:microsoft.com/office/officeart/2005/8/layout/orgChart1"/>
    <dgm:cxn modelId="{49D75E1D-5B9B-4AB8-8625-E9EA9559DC6D}" type="presParOf" srcId="{58B45E8E-3E62-4834-BE6F-FB1A1430378F}" destId="{EE3241E1-8135-4F79-81B3-D0D08E516210}" srcOrd="1" destOrd="0" presId="urn:microsoft.com/office/officeart/2005/8/layout/orgChart1"/>
    <dgm:cxn modelId="{589606BC-4D6C-46F6-AC4D-04E1E9AB40A2}" type="presParOf" srcId="{7AB8A200-2ABE-4349-946D-B461194C134E}" destId="{844A5DB4-0C00-4D5F-9214-910DA519BCDD}" srcOrd="1" destOrd="0" presId="urn:microsoft.com/office/officeart/2005/8/layout/orgChart1"/>
    <dgm:cxn modelId="{1844511E-F8E6-41EA-ACB2-1F4F3DD0E367}" type="presParOf" srcId="{844A5DB4-0C00-4D5F-9214-910DA519BCDD}" destId="{9E2CF5A9-F2D2-4F20-A1F0-CFF747ABAAEA}" srcOrd="0" destOrd="0" presId="urn:microsoft.com/office/officeart/2005/8/layout/orgChart1"/>
    <dgm:cxn modelId="{F774A751-D520-4028-935C-C4D56DCD8960}" type="presParOf" srcId="{844A5DB4-0C00-4D5F-9214-910DA519BCDD}" destId="{34C11438-F26A-4F6A-BEFB-78B79A4E215F}" srcOrd="1" destOrd="0" presId="urn:microsoft.com/office/officeart/2005/8/layout/orgChart1"/>
    <dgm:cxn modelId="{6C3A8539-D824-4A9C-A109-349EC1B9E6C9}" type="presParOf" srcId="{34C11438-F26A-4F6A-BEFB-78B79A4E215F}" destId="{F331C84A-21A7-4AB4-8C03-323ECC4FEAF4}" srcOrd="0" destOrd="0" presId="urn:microsoft.com/office/officeart/2005/8/layout/orgChart1"/>
    <dgm:cxn modelId="{3953EFB4-59A9-4387-AA20-16550B3EDB60}" type="presParOf" srcId="{F331C84A-21A7-4AB4-8C03-323ECC4FEAF4}" destId="{E0E5B2DE-B629-4428-8672-57821959BE77}" srcOrd="0" destOrd="0" presId="urn:microsoft.com/office/officeart/2005/8/layout/orgChart1"/>
    <dgm:cxn modelId="{A832A0EF-C788-4C17-97B3-94A594EF6890}" type="presParOf" srcId="{F331C84A-21A7-4AB4-8C03-323ECC4FEAF4}" destId="{3D172665-C1EB-4207-89D7-597D8DED152B}" srcOrd="1" destOrd="0" presId="urn:microsoft.com/office/officeart/2005/8/layout/orgChart1"/>
    <dgm:cxn modelId="{BF23C286-F1C0-4132-90B6-011A014E400F}" type="presParOf" srcId="{34C11438-F26A-4F6A-BEFB-78B79A4E215F}" destId="{9FF6197D-4B81-4086-9887-F53D4805866F}" srcOrd="1" destOrd="0" presId="urn:microsoft.com/office/officeart/2005/8/layout/orgChart1"/>
    <dgm:cxn modelId="{D2654452-3775-464F-B291-EE54BFD1F80E}" type="presParOf" srcId="{34C11438-F26A-4F6A-BEFB-78B79A4E215F}" destId="{A7AFBF82-D327-4DD3-81A8-2B3C3E2B927C}" srcOrd="2" destOrd="0" presId="urn:microsoft.com/office/officeart/2005/8/layout/orgChart1"/>
    <dgm:cxn modelId="{208852BD-C2FD-4EE1-88D6-815CCD2D7F8B}" type="presParOf" srcId="{7AB8A200-2ABE-4349-946D-B461194C134E}" destId="{ED471CD6-B126-43CC-A5E8-1B99150E3193}" srcOrd="2" destOrd="0" presId="urn:microsoft.com/office/officeart/2005/8/layout/orgChart1"/>
    <dgm:cxn modelId="{20D7F107-8868-40EF-B13C-750620AF2993}" type="presParOf" srcId="{0BFF93E9-4374-4C68-8C46-5D18B26D314F}" destId="{4ADB0B65-34CC-4A32-9C33-11361FE1EB6B}" srcOrd="4" destOrd="0" presId="urn:microsoft.com/office/officeart/2005/8/layout/orgChart1"/>
    <dgm:cxn modelId="{E040A6D9-037F-4379-BE56-9CC6249BFD24}" type="presParOf" srcId="{0BFF93E9-4374-4C68-8C46-5D18B26D314F}" destId="{0F6BDB4F-7874-4B22-9C80-52561CC19AB5}" srcOrd="5" destOrd="0" presId="urn:microsoft.com/office/officeart/2005/8/layout/orgChart1"/>
    <dgm:cxn modelId="{5523012B-10B4-4E9E-8D17-C44688933750}" type="presParOf" srcId="{0F6BDB4F-7874-4B22-9C80-52561CC19AB5}" destId="{4B84A0A1-B2B9-45FD-BFC0-E4777E5F0B9B}" srcOrd="0" destOrd="0" presId="urn:microsoft.com/office/officeart/2005/8/layout/orgChart1"/>
    <dgm:cxn modelId="{0F80C112-8C93-4A4F-A0F8-FDAE639831C4}" type="presParOf" srcId="{4B84A0A1-B2B9-45FD-BFC0-E4777E5F0B9B}" destId="{A2B142F6-0627-4AF2-A16F-00E77346289D}" srcOrd="0" destOrd="0" presId="urn:microsoft.com/office/officeart/2005/8/layout/orgChart1"/>
    <dgm:cxn modelId="{D3CB4375-780E-4F44-9F34-217D54478460}" type="presParOf" srcId="{4B84A0A1-B2B9-45FD-BFC0-E4777E5F0B9B}" destId="{3D805CF8-F942-4111-AD72-F52E111F4AC6}" srcOrd="1" destOrd="0" presId="urn:microsoft.com/office/officeart/2005/8/layout/orgChart1"/>
    <dgm:cxn modelId="{4B70C28A-3234-4A13-A745-A1EFF4BE1AAF}" type="presParOf" srcId="{0F6BDB4F-7874-4B22-9C80-52561CC19AB5}" destId="{E66A8C05-EAF1-474A-BD73-6394AE54F67C}" srcOrd="1" destOrd="0" presId="urn:microsoft.com/office/officeart/2005/8/layout/orgChart1"/>
    <dgm:cxn modelId="{6F9CFA4F-6F81-4C47-9501-FB5F81E6E222}" type="presParOf" srcId="{E66A8C05-EAF1-474A-BD73-6394AE54F67C}" destId="{D1E38EB2-C33E-44BB-AB7D-AD35B14182C4}" srcOrd="0" destOrd="0" presId="urn:microsoft.com/office/officeart/2005/8/layout/orgChart1"/>
    <dgm:cxn modelId="{C9BE362E-E9AB-4A3F-A343-A54D0A2DB870}" type="presParOf" srcId="{E66A8C05-EAF1-474A-BD73-6394AE54F67C}" destId="{A1F24FCE-D91B-4D5A-8B18-570DDA9F5548}" srcOrd="1" destOrd="0" presId="urn:microsoft.com/office/officeart/2005/8/layout/orgChart1"/>
    <dgm:cxn modelId="{1F3021A8-775F-486B-8D9C-9F2C909AA959}" type="presParOf" srcId="{A1F24FCE-D91B-4D5A-8B18-570DDA9F5548}" destId="{C3BF7A18-2BCD-47E5-BC59-0907E9BBA3DD}" srcOrd="0" destOrd="0" presId="urn:microsoft.com/office/officeart/2005/8/layout/orgChart1"/>
    <dgm:cxn modelId="{F350DA56-0090-47F3-814F-25ADC3B37116}" type="presParOf" srcId="{C3BF7A18-2BCD-47E5-BC59-0907E9BBA3DD}" destId="{B1006312-715B-43D3-B083-02F34847C839}" srcOrd="0" destOrd="0" presId="urn:microsoft.com/office/officeart/2005/8/layout/orgChart1"/>
    <dgm:cxn modelId="{3BE00AC2-2477-4844-9C7C-EC9F193C0F63}" type="presParOf" srcId="{C3BF7A18-2BCD-47E5-BC59-0907E9BBA3DD}" destId="{17189D28-CBF8-4546-8D99-7018AFE9F92A}" srcOrd="1" destOrd="0" presId="urn:microsoft.com/office/officeart/2005/8/layout/orgChart1"/>
    <dgm:cxn modelId="{D62F16B9-437C-43FF-9074-622C06FDD41F}" type="presParOf" srcId="{A1F24FCE-D91B-4D5A-8B18-570DDA9F5548}" destId="{20B49D06-17E0-45F9-9149-2988CDC48DD7}" srcOrd="1" destOrd="0" presId="urn:microsoft.com/office/officeart/2005/8/layout/orgChart1"/>
    <dgm:cxn modelId="{11EC94A5-9318-4094-93D3-26629F090D55}" type="presParOf" srcId="{A1F24FCE-D91B-4D5A-8B18-570DDA9F5548}" destId="{DEDBDA4E-3A2D-49BD-B6A9-96B987A9E4DC}" srcOrd="2" destOrd="0" presId="urn:microsoft.com/office/officeart/2005/8/layout/orgChart1"/>
    <dgm:cxn modelId="{6EF63FCE-9D4D-45F3-9553-8ED048DA0A03}" type="presParOf" srcId="{0F6BDB4F-7874-4B22-9C80-52561CC19AB5}" destId="{4C29EA19-A068-47C4-93BB-1341C638777A}" srcOrd="2" destOrd="0" presId="urn:microsoft.com/office/officeart/2005/8/layout/orgChart1"/>
    <dgm:cxn modelId="{0F526F69-B0D0-44BF-A443-760441254664}" type="presParOf" srcId="{FDB7A5AE-707E-4FCE-AF9C-42F1B5306445}" destId="{6A06633C-64C0-4EA5-8EC2-298F8AE0F8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39F1BB-BFF0-4788-892D-DDE6D23179AC}"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6DD6DA7C-63A9-46F4-A70A-64CAA5B3B91E}">
      <dgm:prSet phldrT="[Text]" custT="1"/>
      <dgm:spPr>
        <a:ln>
          <a:solidFill>
            <a:schemeClr val="tx1"/>
          </a:solidFill>
        </a:ln>
      </dgm:spPr>
      <dgm:t>
        <a:bodyPr/>
        <a:lstStyle/>
        <a:p>
          <a:r>
            <a:rPr lang="en-US" sz="1200" dirty="0">
              <a:solidFill>
                <a:schemeClr val="bg1"/>
              </a:solidFill>
              <a:latin typeface="Verdana" panose="020B0604030504040204" pitchFamily="34" charset="0"/>
              <a:ea typeface="Verdana" panose="020B0604030504040204" pitchFamily="34" charset="0"/>
            </a:rPr>
            <a:t>EHCPs &amp; Pupils’ Desired Outcomes</a:t>
          </a:r>
          <a:endParaRPr lang="en-GB" sz="1200" dirty="0">
            <a:solidFill>
              <a:schemeClr val="bg1"/>
            </a:solidFill>
            <a:latin typeface="Verdana" panose="020B0604030504040204" pitchFamily="34" charset="0"/>
            <a:ea typeface="Verdana" panose="020B0604030504040204" pitchFamily="34" charset="0"/>
          </a:endParaRPr>
        </a:p>
      </dgm:t>
    </dgm:pt>
    <dgm:pt modelId="{16977519-1443-42BB-9679-2DFC6428F373}" type="parTrans" cxnId="{C0DEDC5F-3A22-439D-BFED-AA80902763AB}">
      <dgm:prSet/>
      <dgm:spPr/>
      <dgm:t>
        <a:bodyPr/>
        <a:lstStyle/>
        <a:p>
          <a:endParaRPr lang="en-GB"/>
        </a:p>
      </dgm:t>
    </dgm:pt>
    <dgm:pt modelId="{502268B9-003C-4CE7-A8EF-8CE2DDDB0A7C}" type="sibTrans" cxnId="{C0DEDC5F-3A22-439D-BFED-AA80902763AB}">
      <dgm:prSet/>
      <dgm:spPr/>
      <dgm:t>
        <a:bodyPr/>
        <a:lstStyle/>
        <a:p>
          <a:endParaRPr lang="en-GB"/>
        </a:p>
      </dgm:t>
    </dgm:pt>
    <dgm:pt modelId="{615BA88C-0BAA-40B2-89EA-EBCBFD7BFBA0}">
      <dgm:prSet phldrT="[Text]" custT="1"/>
      <dgm:spPr>
        <a:ln>
          <a:solidFill>
            <a:schemeClr val="tx1"/>
          </a:solidFill>
        </a:ln>
      </dgm:spPr>
      <dgm:t>
        <a:bodyPr/>
        <a:lstStyle/>
        <a:p>
          <a:r>
            <a:rPr lang="en-US" sz="1200" dirty="0">
              <a:latin typeface="Verdana" panose="020B0604030504040204" pitchFamily="34" charset="0"/>
              <a:ea typeface="Verdana" panose="020B0604030504040204" pitchFamily="34" charset="0"/>
            </a:rPr>
            <a:t>Termly Individual Education Plans</a:t>
          </a:r>
          <a:endParaRPr lang="en-GB" sz="1200" dirty="0">
            <a:latin typeface="Verdana" panose="020B0604030504040204" pitchFamily="34" charset="0"/>
            <a:ea typeface="Verdana" panose="020B0604030504040204" pitchFamily="34" charset="0"/>
          </a:endParaRPr>
        </a:p>
      </dgm:t>
    </dgm:pt>
    <dgm:pt modelId="{F1825F9F-6212-46C6-882E-424391B3CE1C}" type="parTrans" cxnId="{D92647E8-439E-44D1-8FFC-C4CBCBA8593C}">
      <dgm:prSet/>
      <dgm:spPr/>
      <dgm:t>
        <a:bodyPr/>
        <a:lstStyle/>
        <a:p>
          <a:endParaRPr lang="en-GB"/>
        </a:p>
      </dgm:t>
    </dgm:pt>
    <dgm:pt modelId="{B6BF57F7-F038-4A19-BE66-16396AE64699}" type="sibTrans" cxnId="{D92647E8-439E-44D1-8FFC-C4CBCBA8593C}">
      <dgm:prSet/>
      <dgm:spPr/>
      <dgm:t>
        <a:bodyPr/>
        <a:lstStyle/>
        <a:p>
          <a:endParaRPr lang="en-GB"/>
        </a:p>
      </dgm:t>
    </dgm:pt>
    <dgm:pt modelId="{770BAC23-E741-491C-9F32-FF51101A825F}">
      <dgm:prSet phldrT="[Text]" custT="1"/>
      <dgm:spPr>
        <a:ln>
          <a:solidFill>
            <a:schemeClr val="tx1"/>
          </a:solidFill>
        </a:ln>
      </dgm:spPr>
      <dgm:t>
        <a:bodyPr/>
        <a:lstStyle/>
        <a:p>
          <a:r>
            <a:rPr lang="en-US" sz="1200" dirty="0">
              <a:latin typeface="Verdana" panose="020B0604030504040204" pitchFamily="34" charset="0"/>
              <a:ea typeface="Verdana" panose="020B0604030504040204" pitchFamily="34" charset="0"/>
            </a:rPr>
            <a:t>Weekly SMART Targets</a:t>
          </a:r>
          <a:endParaRPr lang="en-GB" sz="1200" dirty="0">
            <a:latin typeface="Verdana" panose="020B0604030504040204" pitchFamily="34" charset="0"/>
            <a:ea typeface="Verdana" panose="020B0604030504040204" pitchFamily="34" charset="0"/>
          </a:endParaRPr>
        </a:p>
      </dgm:t>
    </dgm:pt>
    <dgm:pt modelId="{EFB88C3D-FA61-4749-9B08-8BCE6011032F}" type="parTrans" cxnId="{01466BC1-69B4-4E53-A63D-996336E60BF8}">
      <dgm:prSet/>
      <dgm:spPr/>
      <dgm:t>
        <a:bodyPr/>
        <a:lstStyle/>
        <a:p>
          <a:endParaRPr lang="en-GB"/>
        </a:p>
      </dgm:t>
    </dgm:pt>
    <dgm:pt modelId="{BE8A00A2-288C-4503-9EBD-3D371CE37758}" type="sibTrans" cxnId="{01466BC1-69B4-4E53-A63D-996336E60BF8}">
      <dgm:prSet/>
      <dgm:spPr/>
      <dgm:t>
        <a:bodyPr/>
        <a:lstStyle/>
        <a:p>
          <a:endParaRPr lang="en-GB"/>
        </a:p>
      </dgm:t>
    </dgm:pt>
    <dgm:pt modelId="{8171A923-01AA-4C85-A2EC-C3F2DDE1E35D}">
      <dgm:prSet phldrT="[Text]"/>
      <dgm:spPr>
        <a:ln>
          <a:solidFill>
            <a:schemeClr val="tx1"/>
          </a:solidFill>
        </a:ln>
      </dgm:spPr>
      <dgm:t>
        <a:bodyPr/>
        <a:lstStyle/>
        <a:p>
          <a:r>
            <a:rPr lang="en-US" dirty="0"/>
            <a:t>Behaviour  Targets &amp; Incident Analysis</a:t>
          </a:r>
          <a:endParaRPr lang="en-GB" dirty="0"/>
        </a:p>
      </dgm:t>
    </dgm:pt>
    <dgm:pt modelId="{68518186-7E6F-4A90-9A07-7122F0307E01}" type="parTrans" cxnId="{EB8EEB26-FCCD-4B09-B12E-0E64EE5E3AF5}">
      <dgm:prSet/>
      <dgm:spPr/>
      <dgm:t>
        <a:bodyPr/>
        <a:lstStyle/>
        <a:p>
          <a:endParaRPr lang="en-GB"/>
        </a:p>
      </dgm:t>
    </dgm:pt>
    <dgm:pt modelId="{3271E16A-7BE2-489F-B9C3-631EB2CA1DC2}" type="sibTrans" cxnId="{EB8EEB26-FCCD-4B09-B12E-0E64EE5E3AF5}">
      <dgm:prSet/>
      <dgm:spPr/>
      <dgm:t>
        <a:bodyPr/>
        <a:lstStyle/>
        <a:p>
          <a:endParaRPr lang="en-GB"/>
        </a:p>
      </dgm:t>
    </dgm:pt>
    <dgm:pt modelId="{107B3347-F41D-4220-9B0E-C1274A03E465}">
      <dgm:prSet custT="1"/>
      <dgm:spPr>
        <a:ln>
          <a:solidFill>
            <a:schemeClr val="tx1"/>
          </a:solidFill>
        </a:ln>
      </dgm:spPr>
      <dgm:t>
        <a:bodyPr/>
        <a:lstStyle/>
        <a:p>
          <a:r>
            <a:rPr lang="en-US" sz="1200" dirty="0">
              <a:latin typeface="Verdana" panose="020B0604030504040204" pitchFamily="34" charset="0"/>
              <a:ea typeface="Verdana" panose="020B0604030504040204" pitchFamily="34" charset="0"/>
            </a:rPr>
            <a:t>Attendance &amp; Exclusion Data</a:t>
          </a:r>
          <a:endParaRPr lang="en-GB" sz="1200" dirty="0">
            <a:latin typeface="Verdana" panose="020B0604030504040204" pitchFamily="34" charset="0"/>
            <a:ea typeface="Verdana" panose="020B0604030504040204" pitchFamily="34" charset="0"/>
          </a:endParaRPr>
        </a:p>
      </dgm:t>
    </dgm:pt>
    <dgm:pt modelId="{6828EA4C-57B8-458D-95D8-4816C6A037D4}" type="parTrans" cxnId="{6BAA79F5-E767-4A89-A32E-5960DB51A61F}">
      <dgm:prSet/>
      <dgm:spPr/>
      <dgm:t>
        <a:bodyPr/>
        <a:lstStyle/>
        <a:p>
          <a:endParaRPr lang="en-GB"/>
        </a:p>
      </dgm:t>
    </dgm:pt>
    <dgm:pt modelId="{62434036-6942-4DBD-9ABB-9E7AE81508F6}" type="sibTrans" cxnId="{6BAA79F5-E767-4A89-A32E-5960DB51A61F}">
      <dgm:prSet/>
      <dgm:spPr/>
      <dgm:t>
        <a:bodyPr/>
        <a:lstStyle/>
        <a:p>
          <a:endParaRPr lang="en-GB"/>
        </a:p>
      </dgm:t>
    </dgm:pt>
    <dgm:pt modelId="{3647BD8A-8062-4C5D-A82C-7E8E6E1867A5}">
      <dgm:prSet custT="1"/>
      <dgm:spPr>
        <a:ln>
          <a:solidFill>
            <a:schemeClr val="tx1"/>
          </a:solidFill>
        </a:ln>
      </dgm:spPr>
      <dgm:t>
        <a:bodyPr/>
        <a:lstStyle/>
        <a:p>
          <a:r>
            <a:rPr lang="en-US" sz="1200" dirty="0">
              <a:latin typeface="Verdana" panose="020B0604030504040204" pitchFamily="34" charset="0"/>
              <a:ea typeface="Verdana" panose="020B0604030504040204" pitchFamily="34" charset="0"/>
            </a:rPr>
            <a:t>Prior attainment data if available and current</a:t>
          </a:r>
          <a:endParaRPr lang="en-GB" sz="1200" dirty="0">
            <a:latin typeface="Verdana" panose="020B0604030504040204" pitchFamily="34" charset="0"/>
            <a:ea typeface="Verdana" panose="020B0604030504040204" pitchFamily="34" charset="0"/>
          </a:endParaRPr>
        </a:p>
      </dgm:t>
    </dgm:pt>
    <dgm:pt modelId="{CD692CED-9FCD-4008-BA5D-FCC115326CF7}" type="parTrans" cxnId="{C7CFEFA1-CDD4-4E80-BCE0-CB7E68248B7C}">
      <dgm:prSet/>
      <dgm:spPr/>
      <dgm:t>
        <a:bodyPr/>
        <a:lstStyle/>
        <a:p>
          <a:endParaRPr lang="en-GB"/>
        </a:p>
      </dgm:t>
    </dgm:pt>
    <dgm:pt modelId="{146333F2-4D6C-4FC7-A3E5-70FDE4665EEA}" type="sibTrans" cxnId="{C7CFEFA1-CDD4-4E80-BCE0-CB7E68248B7C}">
      <dgm:prSet/>
      <dgm:spPr/>
      <dgm:t>
        <a:bodyPr/>
        <a:lstStyle/>
        <a:p>
          <a:endParaRPr lang="en-GB"/>
        </a:p>
      </dgm:t>
    </dgm:pt>
    <dgm:pt modelId="{D3E605CC-E321-4BE8-B95D-7DF402321B91}">
      <dgm:prSet custT="1"/>
      <dgm:spPr>
        <a:ln>
          <a:solidFill>
            <a:schemeClr val="tx1"/>
          </a:solidFill>
        </a:ln>
      </dgm:spPr>
      <dgm:t>
        <a:bodyPr/>
        <a:lstStyle/>
        <a:p>
          <a:r>
            <a:rPr lang="en-US" sz="1200" dirty="0">
              <a:latin typeface="Verdana" panose="020B0604030504040204" pitchFamily="34" charset="0"/>
              <a:ea typeface="Verdana" panose="020B0604030504040204" pitchFamily="34" charset="0"/>
            </a:rPr>
            <a:t>B-Squared Assessment</a:t>
          </a:r>
          <a:endParaRPr lang="en-GB" sz="1200" dirty="0">
            <a:latin typeface="Verdana" panose="020B0604030504040204" pitchFamily="34" charset="0"/>
            <a:ea typeface="Verdana" panose="020B0604030504040204" pitchFamily="34" charset="0"/>
          </a:endParaRPr>
        </a:p>
      </dgm:t>
    </dgm:pt>
    <dgm:pt modelId="{4EB5A429-851C-4243-8257-F0878179E05C}" type="parTrans" cxnId="{3A062A99-4275-4BBC-A17A-7498EFF3C008}">
      <dgm:prSet/>
      <dgm:spPr/>
      <dgm:t>
        <a:bodyPr/>
        <a:lstStyle/>
        <a:p>
          <a:endParaRPr lang="en-GB"/>
        </a:p>
      </dgm:t>
    </dgm:pt>
    <dgm:pt modelId="{34768C66-EE67-4A00-ACF7-10E7DFD8D19F}" type="sibTrans" cxnId="{3A062A99-4275-4BBC-A17A-7498EFF3C008}">
      <dgm:prSet/>
      <dgm:spPr/>
      <dgm:t>
        <a:bodyPr/>
        <a:lstStyle/>
        <a:p>
          <a:endParaRPr lang="en-GB"/>
        </a:p>
      </dgm:t>
    </dgm:pt>
    <dgm:pt modelId="{E2862E04-743D-4308-AB37-5A2A22EC33B3}">
      <dgm:prSet custT="1"/>
      <dgm:spPr>
        <a:solidFill>
          <a:srgbClr val="7030A0"/>
        </a:solidFill>
        <a:ln>
          <a:solidFill>
            <a:schemeClr val="tx1"/>
          </a:solidFill>
        </a:ln>
      </dgm:spPr>
      <dgm:t>
        <a:bodyPr/>
        <a:lstStyle/>
        <a:p>
          <a:r>
            <a:rPr lang="en-US" sz="1200" dirty="0">
              <a:latin typeface="Verdana" panose="020B0604030504040204" pitchFamily="34" charset="0"/>
              <a:ea typeface="Verdana" panose="020B0604030504040204" pitchFamily="34" charset="0"/>
            </a:rPr>
            <a:t>Thrive Online &amp; Thrive Action Plans</a:t>
          </a:r>
          <a:endParaRPr lang="en-GB" sz="1200" dirty="0">
            <a:latin typeface="Verdana" panose="020B0604030504040204" pitchFamily="34" charset="0"/>
            <a:ea typeface="Verdana" panose="020B0604030504040204" pitchFamily="34" charset="0"/>
          </a:endParaRPr>
        </a:p>
      </dgm:t>
    </dgm:pt>
    <dgm:pt modelId="{5857F996-C8A0-427B-BB56-B305393CA14B}" type="parTrans" cxnId="{7893D7C1-A1A3-40D1-9AAD-4FCA022CFDF1}">
      <dgm:prSet/>
      <dgm:spPr/>
      <dgm:t>
        <a:bodyPr/>
        <a:lstStyle/>
        <a:p>
          <a:endParaRPr lang="en-GB"/>
        </a:p>
      </dgm:t>
    </dgm:pt>
    <dgm:pt modelId="{E34DC498-5197-4704-BB11-07CC49E8FD8C}" type="sibTrans" cxnId="{7893D7C1-A1A3-40D1-9AAD-4FCA022CFDF1}">
      <dgm:prSet/>
      <dgm:spPr/>
      <dgm:t>
        <a:bodyPr/>
        <a:lstStyle/>
        <a:p>
          <a:endParaRPr lang="en-GB"/>
        </a:p>
      </dgm:t>
    </dgm:pt>
    <dgm:pt modelId="{A435E220-058E-4684-88E0-E16671545286}">
      <dgm:prSet custT="1"/>
      <dgm:spPr>
        <a:ln>
          <a:solidFill>
            <a:schemeClr val="tx1"/>
          </a:solidFill>
        </a:ln>
      </dgm:spPr>
      <dgm:t>
        <a:bodyPr/>
        <a:lstStyle/>
        <a:p>
          <a:r>
            <a:rPr lang="en-US" sz="1200" dirty="0">
              <a:latin typeface="Verdana" panose="020B0604030504040204" pitchFamily="34" charset="0"/>
              <a:ea typeface="Verdana" panose="020B0604030504040204" pitchFamily="34" charset="0"/>
            </a:rPr>
            <a:t>Stakeholder Feedback &amp; Pupil Voice</a:t>
          </a:r>
          <a:endParaRPr lang="en-GB" sz="1200" dirty="0">
            <a:latin typeface="Verdana" panose="020B0604030504040204" pitchFamily="34" charset="0"/>
            <a:ea typeface="Verdana" panose="020B0604030504040204" pitchFamily="34" charset="0"/>
          </a:endParaRPr>
        </a:p>
      </dgm:t>
    </dgm:pt>
    <dgm:pt modelId="{B58E0CD4-0A04-43EF-9B20-85003B797DF4}" type="parTrans" cxnId="{805529A8-368D-4B6F-8BAD-F5D2D6A90A64}">
      <dgm:prSet/>
      <dgm:spPr/>
      <dgm:t>
        <a:bodyPr/>
        <a:lstStyle/>
        <a:p>
          <a:endParaRPr lang="en-GB"/>
        </a:p>
      </dgm:t>
    </dgm:pt>
    <dgm:pt modelId="{B942C587-A3C6-4B67-86DC-399B56699D11}" type="sibTrans" cxnId="{805529A8-368D-4B6F-8BAD-F5D2D6A90A64}">
      <dgm:prSet/>
      <dgm:spPr/>
      <dgm:t>
        <a:bodyPr/>
        <a:lstStyle/>
        <a:p>
          <a:endParaRPr lang="en-GB"/>
        </a:p>
      </dgm:t>
    </dgm:pt>
    <dgm:pt modelId="{EB831B35-8704-43F5-AD87-6D92DBFCB5B3}">
      <dgm:prSet custT="1"/>
      <dgm:spPr>
        <a:solidFill>
          <a:srgbClr val="7030A0"/>
        </a:solidFill>
      </dgm:spPr>
      <dgm:t>
        <a:bodyPr/>
        <a:lstStyle/>
        <a:p>
          <a:r>
            <a:rPr lang="en-US" sz="1200" dirty="0">
              <a:latin typeface="Verdana" panose="020B0604030504040204" pitchFamily="34" charset="0"/>
              <a:ea typeface="Verdana" panose="020B0604030504040204" pitchFamily="34" charset="0"/>
            </a:rPr>
            <a:t>Pupil Case Studies</a:t>
          </a:r>
          <a:endParaRPr lang="en-GB" sz="1200" dirty="0">
            <a:latin typeface="Verdana" panose="020B0604030504040204" pitchFamily="34" charset="0"/>
            <a:ea typeface="Verdana" panose="020B0604030504040204" pitchFamily="34" charset="0"/>
          </a:endParaRPr>
        </a:p>
      </dgm:t>
    </dgm:pt>
    <dgm:pt modelId="{B0194903-2E97-4F4C-B2CB-E3CB77B822D9}" type="parTrans" cxnId="{85C361B3-BAFF-4FF7-962C-B6CC2DE781FD}">
      <dgm:prSet/>
      <dgm:spPr/>
      <dgm:t>
        <a:bodyPr/>
        <a:lstStyle/>
        <a:p>
          <a:endParaRPr lang="en-GB"/>
        </a:p>
      </dgm:t>
    </dgm:pt>
    <dgm:pt modelId="{B2D12992-081C-49B2-863F-1921F7B97556}" type="sibTrans" cxnId="{85C361B3-BAFF-4FF7-962C-B6CC2DE781FD}">
      <dgm:prSet/>
      <dgm:spPr/>
      <dgm:t>
        <a:bodyPr/>
        <a:lstStyle/>
        <a:p>
          <a:endParaRPr lang="en-GB"/>
        </a:p>
      </dgm:t>
    </dgm:pt>
    <dgm:pt modelId="{4A09FCB2-5D24-4D06-A767-88EA8D676007}" type="pres">
      <dgm:prSet presAssocID="{3F39F1BB-BFF0-4788-892D-DDE6D23179AC}" presName="cycle" presStyleCnt="0">
        <dgm:presLayoutVars>
          <dgm:dir/>
          <dgm:resizeHandles val="exact"/>
        </dgm:presLayoutVars>
      </dgm:prSet>
      <dgm:spPr/>
    </dgm:pt>
    <dgm:pt modelId="{AEBA9256-8648-4D5C-8986-23962831A632}" type="pres">
      <dgm:prSet presAssocID="{6DD6DA7C-63A9-46F4-A70A-64CAA5B3B91E}" presName="node" presStyleLbl="node1" presStyleIdx="0" presStyleCnt="10" custScaleX="132276" custScaleY="151322">
        <dgm:presLayoutVars>
          <dgm:bulletEnabled val="1"/>
        </dgm:presLayoutVars>
      </dgm:prSet>
      <dgm:spPr/>
    </dgm:pt>
    <dgm:pt modelId="{C3F896D1-3B3B-4910-A7D8-A94A2EC908CB}" type="pres">
      <dgm:prSet presAssocID="{6DD6DA7C-63A9-46F4-A70A-64CAA5B3B91E}" presName="spNode" presStyleCnt="0"/>
      <dgm:spPr/>
    </dgm:pt>
    <dgm:pt modelId="{B2FBAE29-E205-4E2B-B7EE-39B9645B46CC}" type="pres">
      <dgm:prSet presAssocID="{502268B9-003C-4CE7-A8EF-8CE2DDDB0A7C}" presName="sibTrans" presStyleLbl="sibTrans1D1" presStyleIdx="0" presStyleCnt="10"/>
      <dgm:spPr/>
    </dgm:pt>
    <dgm:pt modelId="{BEA03C98-D676-4EA5-A2B3-B809EB7728A3}" type="pres">
      <dgm:prSet presAssocID="{3647BD8A-8062-4C5D-A82C-7E8E6E1867A5}" presName="node" presStyleLbl="node1" presStyleIdx="1" presStyleCnt="10" custScaleX="132276" custScaleY="151322">
        <dgm:presLayoutVars>
          <dgm:bulletEnabled val="1"/>
        </dgm:presLayoutVars>
      </dgm:prSet>
      <dgm:spPr/>
    </dgm:pt>
    <dgm:pt modelId="{F36A0F9D-24C3-4B3B-8290-79B02600004F}" type="pres">
      <dgm:prSet presAssocID="{3647BD8A-8062-4C5D-A82C-7E8E6E1867A5}" presName="spNode" presStyleCnt="0"/>
      <dgm:spPr/>
    </dgm:pt>
    <dgm:pt modelId="{96354C11-3C5F-4B32-B323-B5D8F67E4BEE}" type="pres">
      <dgm:prSet presAssocID="{146333F2-4D6C-4FC7-A3E5-70FDE4665EEA}" presName="sibTrans" presStyleLbl="sibTrans1D1" presStyleIdx="1" presStyleCnt="10"/>
      <dgm:spPr/>
    </dgm:pt>
    <dgm:pt modelId="{96C014ED-0427-42CE-904B-673D93D5ACC6}" type="pres">
      <dgm:prSet presAssocID="{D3E605CC-E321-4BE8-B95D-7DF402321B91}" presName="node" presStyleLbl="node1" presStyleIdx="2" presStyleCnt="10" custScaleX="132276" custScaleY="151322">
        <dgm:presLayoutVars>
          <dgm:bulletEnabled val="1"/>
        </dgm:presLayoutVars>
      </dgm:prSet>
      <dgm:spPr/>
    </dgm:pt>
    <dgm:pt modelId="{FD758115-323C-4F90-8A0E-21F958D952A2}" type="pres">
      <dgm:prSet presAssocID="{D3E605CC-E321-4BE8-B95D-7DF402321B91}" presName="spNode" presStyleCnt="0"/>
      <dgm:spPr/>
    </dgm:pt>
    <dgm:pt modelId="{42CF3A15-33B1-46EE-859F-0FDB850BCB5F}" type="pres">
      <dgm:prSet presAssocID="{34768C66-EE67-4A00-ACF7-10E7DFD8D19F}" presName="sibTrans" presStyleLbl="sibTrans1D1" presStyleIdx="2" presStyleCnt="10"/>
      <dgm:spPr/>
    </dgm:pt>
    <dgm:pt modelId="{DF4794D1-1D2E-41AE-B73F-AEDA8485BF83}" type="pres">
      <dgm:prSet presAssocID="{E2862E04-743D-4308-AB37-5A2A22EC33B3}" presName="node" presStyleLbl="node1" presStyleIdx="3" presStyleCnt="10" custScaleX="132276" custScaleY="151322">
        <dgm:presLayoutVars>
          <dgm:bulletEnabled val="1"/>
        </dgm:presLayoutVars>
      </dgm:prSet>
      <dgm:spPr/>
    </dgm:pt>
    <dgm:pt modelId="{B24E3C7E-46F9-4295-9F6A-8A0FA31BAB9C}" type="pres">
      <dgm:prSet presAssocID="{E2862E04-743D-4308-AB37-5A2A22EC33B3}" presName="spNode" presStyleCnt="0"/>
      <dgm:spPr/>
    </dgm:pt>
    <dgm:pt modelId="{958112A8-3075-4C14-845A-2CEC670EE255}" type="pres">
      <dgm:prSet presAssocID="{E34DC498-5197-4704-BB11-07CC49E8FD8C}" presName="sibTrans" presStyleLbl="sibTrans1D1" presStyleIdx="3" presStyleCnt="10"/>
      <dgm:spPr/>
    </dgm:pt>
    <dgm:pt modelId="{CCBF4441-72AB-4CE9-BB13-6288249A22D8}" type="pres">
      <dgm:prSet presAssocID="{615BA88C-0BAA-40B2-89EA-EBCBFD7BFBA0}" presName="node" presStyleLbl="node1" presStyleIdx="4" presStyleCnt="10" custScaleX="132276" custScaleY="151322">
        <dgm:presLayoutVars>
          <dgm:bulletEnabled val="1"/>
        </dgm:presLayoutVars>
      </dgm:prSet>
      <dgm:spPr/>
    </dgm:pt>
    <dgm:pt modelId="{F2753816-23AF-4AC9-B6C4-8D368DE68160}" type="pres">
      <dgm:prSet presAssocID="{615BA88C-0BAA-40B2-89EA-EBCBFD7BFBA0}" presName="spNode" presStyleCnt="0"/>
      <dgm:spPr/>
    </dgm:pt>
    <dgm:pt modelId="{610401AA-4537-4168-886F-0C0771C04FD1}" type="pres">
      <dgm:prSet presAssocID="{B6BF57F7-F038-4A19-BE66-16396AE64699}" presName="sibTrans" presStyleLbl="sibTrans1D1" presStyleIdx="4" presStyleCnt="10"/>
      <dgm:spPr/>
    </dgm:pt>
    <dgm:pt modelId="{8AC9538A-1BF5-41F9-B4D1-61907F7DB2E5}" type="pres">
      <dgm:prSet presAssocID="{770BAC23-E741-491C-9F32-FF51101A825F}" presName="node" presStyleLbl="node1" presStyleIdx="5" presStyleCnt="10" custScaleX="132276" custScaleY="151322">
        <dgm:presLayoutVars>
          <dgm:bulletEnabled val="1"/>
        </dgm:presLayoutVars>
      </dgm:prSet>
      <dgm:spPr/>
    </dgm:pt>
    <dgm:pt modelId="{F297B43A-1DA2-42AF-8457-BCD85B8BDF2E}" type="pres">
      <dgm:prSet presAssocID="{770BAC23-E741-491C-9F32-FF51101A825F}" presName="spNode" presStyleCnt="0"/>
      <dgm:spPr/>
    </dgm:pt>
    <dgm:pt modelId="{26C38DAA-A639-4D65-81EE-96E3ECA70ADC}" type="pres">
      <dgm:prSet presAssocID="{BE8A00A2-288C-4503-9EBD-3D371CE37758}" presName="sibTrans" presStyleLbl="sibTrans1D1" presStyleIdx="5" presStyleCnt="10"/>
      <dgm:spPr/>
    </dgm:pt>
    <dgm:pt modelId="{E9381229-A27F-4B51-A33F-C51D2B0CB3EE}" type="pres">
      <dgm:prSet presAssocID="{8171A923-01AA-4C85-A2EC-C3F2DDE1E35D}" presName="node" presStyleLbl="node1" presStyleIdx="6" presStyleCnt="10" custScaleX="132276" custScaleY="151322">
        <dgm:presLayoutVars>
          <dgm:bulletEnabled val="1"/>
        </dgm:presLayoutVars>
      </dgm:prSet>
      <dgm:spPr/>
    </dgm:pt>
    <dgm:pt modelId="{E4EA7B14-4834-4463-8D15-02813D5F97A9}" type="pres">
      <dgm:prSet presAssocID="{8171A923-01AA-4C85-A2EC-C3F2DDE1E35D}" presName="spNode" presStyleCnt="0"/>
      <dgm:spPr/>
    </dgm:pt>
    <dgm:pt modelId="{3C422BF1-9DAB-496D-BF86-181CED2BA4BF}" type="pres">
      <dgm:prSet presAssocID="{3271E16A-7BE2-489F-B9C3-631EB2CA1DC2}" presName="sibTrans" presStyleLbl="sibTrans1D1" presStyleIdx="6" presStyleCnt="10"/>
      <dgm:spPr/>
    </dgm:pt>
    <dgm:pt modelId="{75D39034-65AF-4674-A3F6-90144EFEDD51}" type="pres">
      <dgm:prSet presAssocID="{107B3347-F41D-4220-9B0E-C1274A03E465}" presName="node" presStyleLbl="node1" presStyleIdx="7" presStyleCnt="10" custScaleX="132276" custScaleY="151322">
        <dgm:presLayoutVars>
          <dgm:bulletEnabled val="1"/>
        </dgm:presLayoutVars>
      </dgm:prSet>
      <dgm:spPr/>
    </dgm:pt>
    <dgm:pt modelId="{0E55BA21-3E6F-4AA6-9438-0242B0780C3E}" type="pres">
      <dgm:prSet presAssocID="{107B3347-F41D-4220-9B0E-C1274A03E465}" presName="spNode" presStyleCnt="0"/>
      <dgm:spPr/>
    </dgm:pt>
    <dgm:pt modelId="{D7E1AE5F-F69A-425C-A317-4DD13AAFCA9B}" type="pres">
      <dgm:prSet presAssocID="{62434036-6942-4DBD-9ABB-9E7AE81508F6}" presName="sibTrans" presStyleLbl="sibTrans1D1" presStyleIdx="7" presStyleCnt="10"/>
      <dgm:spPr/>
    </dgm:pt>
    <dgm:pt modelId="{0AB7B155-D70C-4F1F-B277-FE66CDDD9951}" type="pres">
      <dgm:prSet presAssocID="{EB831B35-8704-43F5-AD87-6D92DBFCB5B3}" presName="node" presStyleLbl="node1" presStyleIdx="8" presStyleCnt="10" custScaleX="132276" custScaleY="151322">
        <dgm:presLayoutVars>
          <dgm:bulletEnabled val="1"/>
        </dgm:presLayoutVars>
      </dgm:prSet>
      <dgm:spPr/>
    </dgm:pt>
    <dgm:pt modelId="{452AF819-64FB-4268-88E6-F00277A89410}" type="pres">
      <dgm:prSet presAssocID="{EB831B35-8704-43F5-AD87-6D92DBFCB5B3}" presName="spNode" presStyleCnt="0"/>
      <dgm:spPr/>
    </dgm:pt>
    <dgm:pt modelId="{42C7F2B6-F11E-43DA-AE75-76F29B5A81C4}" type="pres">
      <dgm:prSet presAssocID="{B2D12992-081C-49B2-863F-1921F7B97556}" presName="sibTrans" presStyleLbl="sibTrans1D1" presStyleIdx="8" presStyleCnt="10"/>
      <dgm:spPr/>
    </dgm:pt>
    <dgm:pt modelId="{E2169541-A9D3-4B51-9258-89722E3DECDE}" type="pres">
      <dgm:prSet presAssocID="{A435E220-058E-4684-88E0-E16671545286}" presName="node" presStyleLbl="node1" presStyleIdx="9" presStyleCnt="10" custScaleX="132276" custScaleY="151322">
        <dgm:presLayoutVars>
          <dgm:bulletEnabled val="1"/>
        </dgm:presLayoutVars>
      </dgm:prSet>
      <dgm:spPr/>
    </dgm:pt>
    <dgm:pt modelId="{EF0191E3-12DC-48DC-9DE9-41100F050E5E}" type="pres">
      <dgm:prSet presAssocID="{A435E220-058E-4684-88E0-E16671545286}" presName="spNode" presStyleCnt="0"/>
      <dgm:spPr/>
    </dgm:pt>
    <dgm:pt modelId="{ACD2BB09-8BC1-49CF-A54B-76156F7F780F}" type="pres">
      <dgm:prSet presAssocID="{B942C587-A3C6-4B67-86DC-399B56699D11}" presName="sibTrans" presStyleLbl="sibTrans1D1" presStyleIdx="9" presStyleCnt="10"/>
      <dgm:spPr/>
    </dgm:pt>
  </dgm:ptLst>
  <dgm:cxnLst>
    <dgm:cxn modelId="{5A64960A-95E1-40DC-AFB6-EF386F1FD170}" type="presOf" srcId="{3271E16A-7BE2-489F-B9C3-631EB2CA1DC2}" destId="{3C422BF1-9DAB-496D-BF86-181CED2BA4BF}" srcOrd="0" destOrd="0" presId="urn:microsoft.com/office/officeart/2005/8/layout/cycle5"/>
    <dgm:cxn modelId="{9CED140E-D71B-4DAC-B68F-49955C4D9E72}" type="presOf" srcId="{34768C66-EE67-4A00-ACF7-10E7DFD8D19F}" destId="{42CF3A15-33B1-46EE-859F-0FDB850BCB5F}" srcOrd="0" destOrd="0" presId="urn:microsoft.com/office/officeart/2005/8/layout/cycle5"/>
    <dgm:cxn modelId="{EB8EEB26-FCCD-4B09-B12E-0E64EE5E3AF5}" srcId="{3F39F1BB-BFF0-4788-892D-DDE6D23179AC}" destId="{8171A923-01AA-4C85-A2EC-C3F2DDE1E35D}" srcOrd="6" destOrd="0" parTransId="{68518186-7E6F-4A90-9A07-7122F0307E01}" sibTransId="{3271E16A-7BE2-489F-B9C3-631EB2CA1DC2}"/>
    <dgm:cxn modelId="{C41F1433-F29A-4E4D-8963-8C2CFDEB410A}" type="presOf" srcId="{6DD6DA7C-63A9-46F4-A70A-64CAA5B3B91E}" destId="{AEBA9256-8648-4D5C-8986-23962831A632}" srcOrd="0" destOrd="0" presId="urn:microsoft.com/office/officeart/2005/8/layout/cycle5"/>
    <dgm:cxn modelId="{B56CA83D-9CF8-41E0-BBBA-F06C6A477435}" type="presOf" srcId="{62434036-6942-4DBD-9ABB-9E7AE81508F6}" destId="{D7E1AE5F-F69A-425C-A317-4DD13AAFCA9B}" srcOrd="0" destOrd="0" presId="urn:microsoft.com/office/officeart/2005/8/layout/cycle5"/>
    <dgm:cxn modelId="{8C3E125D-1D32-4187-931D-E5381EBBE969}" type="presOf" srcId="{D3E605CC-E321-4BE8-B95D-7DF402321B91}" destId="{96C014ED-0427-42CE-904B-673D93D5ACC6}" srcOrd="0" destOrd="0" presId="urn:microsoft.com/office/officeart/2005/8/layout/cycle5"/>
    <dgm:cxn modelId="{C0DEDC5F-3A22-439D-BFED-AA80902763AB}" srcId="{3F39F1BB-BFF0-4788-892D-DDE6D23179AC}" destId="{6DD6DA7C-63A9-46F4-A70A-64CAA5B3B91E}" srcOrd="0" destOrd="0" parTransId="{16977519-1443-42BB-9679-2DFC6428F373}" sibTransId="{502268B9-003C-4CE7-A8EF-8CE2DDDB0A7C}"/>
    <dgm:cxn modelId="{A282B942-5BE6-4A80-8FC6-29375DAEEA89}" type="presOf" srcId="{B2D12992-081C-49B2-863F-1921F7B97556}" destId="{42C7F2B6-F11E-43DA-AE75-76F29B5A81C4}" srcOrd="0" destOrd="0" presId="urn:microsoft.com/office/officeart/2005/8/layout/cycle5"/>
    <dgm:cxn modelId="{23218065-A164-4FC0-8D2B-B274212310BF}" type="presOf" srcId="{A435E220-058E-4684-88E0-E16671545286}" destId="{E2169541-A9D3-4B51-9258-89722E3DECDE}" srcOrd="0" destOrd="0" presId="urn:microsoft.com/office/officeart/2005/8/layout/cycle5"/>
    <dgm:cxn modelId="{57A52A6E-6853-416A-B42D-8B54ACC94652}" type="presOf" srcId="{615BA88C-0BAA-40B2-89EA-EBCBFD7BFBA0}" destId="{CCBF4441-72AB-4CE9-BB13-6288249A22D8}" srcOrd="0" destOrd="0" presId="urn:microsoft.com/office/officeart/2005/8/layout/cycle5"/>
    <dgm:cxn modelId="{84A74F70-452B-40F2-85E5-0D22FC427F6E}" type="presOf" srcId="{EB831B35-8704-43F5-AD87-6D92DBFCB5B3}" destId="{0AB7B155-D70C-4F1F-B277-FE66CDDD9951}" srcOrd="0" destOrd="0" presId="urn:microsoft.com/office/officeart/2005/8/layout/cycle5"/>
    <dgm:cxn modelId="{9A811551-0832-4B38-906B-44ED0AAAFC8F}" type="presOf" srcId="{107B3347-F41D-4220-9B0E-C1274A03E465}" destId="{75D39034-65AF-4674-A3F6-90144EFEDD51}" srcOrd="0" destOrd="0" presId="urn:microsoft.com/office/officeart/2005/8/layout/cycle5"/>
    <dgm:cxn modelId="{88F48B75-29D5-46E4-88F3-0368AEF524DB}" type="presOf" srcId="{B6BF57F7-F038-4A19-BE66-16396AE64699}" destId="{610401AA-4537-4168-886F-0C0771C04FD1}" srcOrd="0" destOrd="0" presId="urn:microsoft.com/office/officeart/2005/8/layout/cycle5"/>
    <dgm:cxn modelId="{FC9EE07A-C76E-4A17-80F0-AC9F66F84359}" type="presOf" srcId="{3F39F1BB-BFF0-4788-892D-DDE6D23179AC}" destId="{4A09FCB2-5D24-4D06-A767-88EA8D676007}" srcOrd="0" destOrd="0" presId="urn:microsoft.com/office/officeart/2005/8/layout/cycle5"/>
    <dgm:cxn modelId="{6550177B-CC27-482A-B696-92C1B7D370FE}" type="presOf" srcId="{E34DC498-5197-4704-BB11-07CC49E8FD8C}" destId="{958112A8-3075-4C14-845A-2CEC670EE255}" srcOrd="0" destOrd="0" presId="urn:microsoft.com/office/officeart/2005/8/layout/cycle5"/>
    <dgm:cxn modelId="{D5890F83-84C0-43C7-92B3-022C3A91B4DC}" type="presOf" srcId="{BE8A00A2-288C-4503-9EBD-3D371CE37758}" destId="{26C38DAA-A639-4D65-81EE-96E3ECA70ADC}" srcOrd="0" destOrd="0" presId="urn:microsoft.com/office/officeart/2005/8/layout/cycle5"/>
    <dgm:cxn modelId="{63564986-5DDE-4F42-B02C-36ED1F89394E}" type="presOf" srcId="{8171A923-01AA-4C85-A2EC-C3F2DDE1E35D}" destId="{E9381229-A27F-4B51-A33F-C51D2B0CB3EE}" srcOrd="0" destOrd="0" presId="urn:microsoft.com/office/officeart/2005/8/layout/cycle5"/>
    <dgm:cxn modelId="{3A062A99-4275-4BBC-A17A-7498EFF3C008}" srcId="{3F39F1BB-BFF0-4788-892D-DDE6D23179AC}" destId="{D3E605CC-E321-4BE8-B95D-7DF402321B91}" srcOrd="2" destOrd="0" parTransId="{4EB5A429-851C-4243-8257-F0878179E05C}" sibTransId="{34768C66-EE67-4A00-ACF7-10E7DFD8D19F}"/>
    <dgm:cxn modelId="{C7CFEFA1-CDD4-4E80-BCE0-CB7E68248B7C}" srcId="{3F39F1BB-BFF0-4788-892D-DDE6D23179AC}" destId="{3647BD8A-8062-4C5D-A82C-7E8E6E1867A5}" srcOrd="1" destOrd="0" parTransId="{CD692CED-9FCD-4008-BA5D-FCC115326CF7}" sibTransId="{146333F2-4D6C-4FC7-A3E5-70FDE4665EEA}"/>
    <dgm:cxn modelId="{805529A8-368D-4B6F-8BAD-F5D2D6A90A64}" srcId="{3F39F1BB-BFF0-4788-892D-DDE6D23179AC}" destId="{A435E220-058E-4684-88E0-E16671545286}" srcOrd="9" destOrd="0" parTransId="{B58E0CD4-0A04-43EF-9B20-85003B797DF4}" sibTransId="{B942C587-A3C6-4B67-86DC-399B56699D11}"/>
    <dgm:cxn modelId="{8A6366AA-B2A5-41A3-A5D4-4959D1E88A10}" type="presOf" srcId="{3647BD8A-8062-4C5D-A82C-7E8E6E1867A5}" destId="{BEA03C98-D676-4EA5-A2B3-B809EB7728A3}" srcOrd="0" destOrd="0" presId="urn:microsoft.com/office/officeart/2005/8/layout/cycle5"/>
    <dgm:cxn modelId="{E930BEAC-B65B-470C-947B-D339E5C7C1BD}" type="presOf" srcId="{146333F2-4D6C-4FC7-A3E5-70FDE4665EEA}" destId="{96354C11-3C5F-4B32-B323-B5D8F67E4BEE}" srcOrd="0" destOrd="0" presId="urn:microsoft.com/office/officeart/2005/8/layout/cycle5"/>
    <dgm:cxn modelId="{A8746CB1-FEF9-4721-8EAB-33F71AD24D80}" type="presOf" srcId="{770BAC23-E741-491C-9F32-FF51101A825F}" destId="{8AC9538A-1BF5-41F9-B4D1-61907F7DB2E5}" srcOrd="0" destOrd="0" presId="urn:microsoft.com/office/officeart/2005/8/layout/cycle5"/>
    <dgm:cxn modelId="{85C361B3-BAFF-4FF7-962C-B6CC2DE781FD}" srcId="{3F39F1BB-BFF0-4788-892D-DDE6D23179AC}" destId="{EB831B35-8704-43F5-AD87-6D92DBFCB5B3}" srcOrd="8" destOrd="0" parTransId="{B0194903-2E97-4F4C-B2CB-E3CB77B822D9}" sibTransId="{B2D12992-081C-49B2-863F-1921F7B97556}"/>
    <dgm:cxn modelId="{A574E5B5-32FD-4984-AF0E-4E5A6DAD82A9}" type="presOf" srcId="{B942C587-A3C6-4B67-86DC-399B56699D11}" destId="{ACD2BB09-8BC1-49CF-A54B-76156F7F780F}" srcOrd="0" destOrd="0" presId="urn:microsoft.com/office/officeart/2005/8/layout/cycle5"/>
    <dgm:cxn modelId="{3B381CBF-E6E1-4B36-B12D-1DD823AE7D7A}" type="presOf" srcId="{502268B9-003C-4CE7-A8EF-8CE2DDDB0A7C}" destId="{B2FBAE29-E205-4E2B-B7EE-39B9645B46CC}" srcOrd="0" destOrd="0" presId="urn:microsoft.com/office/officeart/2005/8/layout/cycle5"/>
    <dgm:cxn modelId="{01466BC1-69B4-4E53-A63D-996336E60BF8}" srcId="{3F39F1BB-BFF0-4788-892D-DDE6D23179AC}" destId="{770BAC23-E741-491C-9F32-FF51101A825F}" srcOrd="5" destOrd="0" parTransId="{EFB88C3D-FA61-4749-9B08-8BCE6011032F}" sibTransId="{BE8A00A2-288C-4503-9EBD-3D371CE37758}"/>
    <dgm:cxn modelId="{7893D7C1-A1A3-40D1-9AAD-4FCA022CFDF1}" srcId="{3F39F1BB-BFF0-4788-892D-DDE6D23179AC}" destId="{E2862E04-743D-4308-AB37-5A2A22EC33B3}" srcOrd="3" destOrd="0" parTransId="{5857F996-C8A0-427B-BB56-B305393CA14B}" sibTransId="{E34DC498-5197-4704-BB11-07CC49E8FD8C}"/>
    <dgm:cxn modelId="{FA19FFD6-3D90-4F2E-8FBE-6E7EC2D15631}" type="presOf" srcId="{E2862E04-743D-4308-AB37-5A2A22EC33B3}" destId="{DF4794D1-1D2E-41AE-B73F-AEDA8485BF83}" srcOrd="0" destOrd="0" presId="urn:microsoft.com/office/officeart/2005/8/layout/cycle5"/>
    <dgm:cxn modelId="{D92647E8-439E-44D1-8FFC-C4CBCBA8593C}" srcId="{3F39F1BB-BFF0-4788-892D-DDE6D23179AC}" destId="{615BA88C-0BAA-40B2-89EA-EBCBFD7BFBA0}" srcOrd="4" destOrd="0" parTransId="{F1825F9F-6212-46C6-882E-424391B3CE1C}" sibTransId="{B6BF57F7-F038-4A19-BE66-16396AE64699}"/>
    <dgm:cxn modelId="{6BAA79F5-E767-4A89-A32E-5960DB51A61F}" srcId="{3F39F1BB-BFF0-4788-892D-DDE6D23179AC}" destId="{107B3347-F41D-4220-9B0E-C1274A03E465}" srcOrd="7" destOrd="0" parTransId="{6828EA4C-57B8-458D-95D8-4816C6A037D4}" sibTransId="{62434036-6942-4DBD-9ABB-9E7AE81508F6}"/>
    <dgm:cxn modelId="{0ECD4130-E393-43D1-8339-8FE31BD67E0A}" type="presParOf" srcId="{4A09FCB2-5D24-4D06-A767-88EA8D676007}" destId="{AEBA9256-8648-4D5C-8986-23962831A632}" srcOrd="0" destOrd="0" presId="urn:microsoft.com/office/officeart/2005/8/layout/cycle5"/>
    <dgm:cxn modelId="{A2ABFD89-2E2E-482C-B3EC-230B70CDE3AF}" type="presParOf" srcId="{4A09FCB2-5D24-4D06-A767-88EA8D676007}" destId="{C3F896D1-3B3B-4910-A7D8-A94A2EC908CB}" srcOrd="1" destOrd="0" presId="urn:microsoft.com/office/officeart/2005/8/layout/cycle5"/>
    <dgm:cxn modelId="{93D2AD7F-C204-45AF-8E5E-3AD7119F6726}" type="presParOf" srcId="{4A09FCB2-5D24-4D06-A767-88EA8D676007}" destId="{B2FBAE29-E205-4E2B-B7EE-39B9645B46CC}" srcOrd="2" destOrd="0" presId="urn:microsoft.com/office/officeart/2005/8/layout/cycle5"/>
    <dgm:cxn modelId="{7D14440E-68D8-4803-AEE5-42B413FA6E88}" type="presParOf" srcId="{4A09FCB2-5D24-4D06-A767-88EA8D676007}" destId="{BEA03C98-D676-4EA5-A2B3-B809EB7728A3}" srcOrd="3" destOrd="0" presId="urn:microsoft.com/office/officeart/2005/8/layout/cycle5"/>
    <dgm:cxn modelId="{2EF6DC3E-6AF9-4E8F-8105-86F7BDCF51CF}" type="presParOf" srcId="{4A09FCB2-5D24-4D06-A767-88EA8D676007}" destId="{F36A0F9D-24C3-4B3B-8290-79B02600004F}" srcOrd="4" destOrd="0" presId="urn:microsoft.com/office/officeart/2005/8/layout/cycle5"/>
    <dgm:cxn modelId="{ACF7ECC8-74D3-4151-8308-C65476F7E03C}" type="presParOf" srcId="{4A09FCB2-5D24-4D06-A767-88EA8D676007}" destId="{96354C11-3C5F-4B32-B323-B5D8F67E4BEE}" srcOrd="5" destOrd="0" presId="urn:microsoft.com/office/officeart/2005/8/layout/cycle5"/>
    <dgm:cxn modelId="{67728A1D-6B5E-4F3C-BB67-2FB7C417A09D}" type="presParOf" srcId="{4A09FCB2-5D24-4D06-A767-88EA8D676007}" destId="{96C014ED-0427-42CE-904B-673D93D5ACC6}" srcOrd="6" destOrd="0" presId="urn:microsoft.com/office/officeart/2005/8/layout/cycle5"/>
    <dgm:cxn modelId="{29274E61-DFE4-4E79-9C16-E98819BAA715}" type="presParOf" srcId="{4A09FCB2-5D24-4D06-A767-88EA8D676007}" destId="{FD758115-323C-4F90-8A0E-21F958D952A2}" srcOrd="7" destOrd="0" presId="urn:microsoft.com/office/officeart/2005/8/layout/cycle5"/>
    <dgm:cxn modelId="{106C64E9-E6B2-458F-8EBB-205ADF55B6E1}" type="presParOf" srcId="{4A09FCB2-5D24-4D06-A767-88EA8D676007}" destId="{42CF3A15-33B1-46EE-859F-0FDB850BCB5F}" srcOrd="8" destOrd="0" presId="urn:microsoft.com/office/officeart/2005/8/layout/cycle5"/>
    <dgm:cxn modelId="{2E00BDF4-9835-423A-92B4-6D97A427DEBE}" type="presParOf" srcId="{4A09FCB2-5D24-4D06-A767-88EA8D676007}" destId="{DF4794D1-1D2E-41AE-B73F-AEDA8485BF83}" srcOrd="9" destOrd="0" presId="urn:microsoft.com/office/officeart/2005/8/layout/cycle5"/>
    <dgm:cxn modelId="{9F7EF95C-68AF-48A9-A64C-EDF76D9E7E6B}" type="presParOf" srcId="{4A09FCB2-5D24-4D06-A767-88EA8D676007}" destId="{B24E3C7E-46F9-4295-9F6A-8A0FA31BAB9C}" srcOrd="10" destOrd="0" presId="urn:microsoft.com/office/officeart/2005/8/layout/cycle5"/>
    <dgm:cxn modelId="{6D6A8DA2-9541-48F3-8DAF-224AF5721B26}" type="presParOf" srcId="{4A09FCB2-5D24-4D06-A767-88EA8D676007}" destId="{958112A8-3075-4C14-845A-2CEC670EE255}" srcOrd="11" destOrd="0" presId="urn:microsoft.com/office/officeart/2005/8/layout/cycle5"/>
    <dgm:cxn modelId="{2B39BB39-B269-41EC-8B0F-D5BF763A6F16}" type="presParOf" srcId="{4A09FCB2-5D24-4D06-A767-88EA8D676007}" destId="{CCBF4441-72AB-4CE9-BB13-6288249A22D8}" srcOrd="12" destOrd="0" presId="urn:microsoft.com/office/officeart/2005/8/layout/cycle5"/>
    <dgm:cxn modelId="{164805AB-07A1-414F-BF20-0F1284B4F755}" type="presParOf" srcId="{4A09FCB2-5D24-4D06-A767-88EA8D676007}" destId="{F2753816-23AF-4AC9-B6C4-8D368DE68160}" srcOrd="13" destOrd="0" presId="urn:microsoft.com/office/officeart/2005/8/layout/cycle5"/>
    <dgm:cxn modelId="{0A2A5E94-91B6-4DF3-8FA5-E3A565BD9949}" type="presParOf" srcId="{4A09FCB2-5D24-4D06-A767-88EA8D676007}" destId="{610401AA-4537-4168-886F-0C0771C04FD1}" srcOrd="14" destOrd="0" presId="urn:microsoft.com/office/officeart/2005/8/layout/cycle5"/>
    <dgm:cxn modelId="{01A8F4E4-5930-4C56-92D4-FE00B5B92FD4}" type="presParOf" srcId="{4A09FCB2-5D24-4D06-A767-88EA8D676007}" destId="{8AC9538A-1BF5-41F9-B4D1-61907F7DB2E5}" srcOrd="15" destOrd="0" presId="urn:microsoft.com/office/officeart/2005/8/layout/cycle5"/>
    <dgm:cxn modelId="{3FD9B4B6-FCE2-4F73-9B89-13313F6D64ED}" type="presParOf" srcId="{4A09FCB2-5D24-4D06-A767-88EA8D676007}" destId="{F297B43A-1DA2-42AF-8457-BCD85B8BDF2E}" srcOrd="16" destOrd="0" presId="urn:microsoft.com/office/officeart/2005/8/layout/cycle5"/>
    <dgm:cxn modelId="{97A2120D-C140-4776-890A-BA3B73419F39}" type="presParOf" srcId="{4A09FCB2-5D24-4D06-A767-88EA8D676007}" destId="{26C38DAA-A639-4D65-81EE-96E3ECA70ADC}" srcOrd="17" destOrd="0" presId="urn:microsoft.com/office/officeart/2005/8/layout/cycle5"/>
    <dgm:cxn modelId="{B7E74DA0-EEFF-4CF5-B394-0A96AE814623}" type="presParOf" srcId="{4A09FCB2-5D24-4D06-A767-88EA8D676007}" destId="{E9381229-A27F-4B51-A33F-C51D2B0CB3EE}" srcOrd="18" destOrd="0" presId="urn:microsoft.com/office/officeart/2005/8/layout/cycle5"/>
    <dgm:cxn modelId="{CA805C57-247E-4253-AA8B-4830062D98DF}" type="presParOf" srcId="{4A09FCB2-5D24-4D06-A767-88EA8D676007}" destId="{E4EA7B14-4834-4463-8D15-02813D5F97A9}" srcOrd="19" destOrd="0" presId="urn:microsoft.com/office/officeart/2005/8/layout/cycle5"/>
    <dgm:cxn modelId="{96F8113F-1280-4575-93AB-4DBB20018DD8}" type="presParOf" srcId="{4A09FCB2-5D24-4D06-A767-88EA8D676007}" destId="{3C422BF1-9DAB-496D-BF86-181CED2BA4BF}" srcOrd="20" destOrd="0" presId="urn:microsoft.com/office/officeart/2005/8/layout/cycle5"/>
    <dgm:cxn modelId="{2220A7CA-14ED-402C-872E-34E158E756DF}" type="presParOf" srcId="{4A09FCB2-5D24-4D06-A767-88EA8D676007}" destId="{75D39034-65AF-4674-A3F6-90144EFEDD51}" srcOrd="21" destOrd="0" presId="urn:microsoft.com/office/officeart/2005/8/layout/cycle5"/>
    <dgm:cxn modelId="{06F1B43F-9E70-4892-9E45-AA258A67DF7A}" type="presParOf" srcId="{4A09FCB2-5D24-4D06-A767-88EA8D676007}" destId="{0E55BA21-3E6F-4AA6-9438-0242B0780C3E}" srcOrd="22" destOrd="0" presId="urn:microsoft.com/office/officeart/2005/8/layout/cycle5"/>
    <dgm:cxn modelId="{F4196FAB-A0F2-4AAD-96D3-B8BAE8EB54D6}" type="presParOf" srcId="{4A09FCB2-5D24-4D06-A767-88EA8D676007}" destId="{D7E1AE5F-F69A-425C-A317-4DD13AAFCA9B}" srcOrd="23" destOrd="0" presId="urn:microsoft.com/office/officeart/2005/8/layout/cycle5"/>
    <dgm:cxn modelId="{13504214-858C-4F8B-A173-B052FDCA4C6C}" type="presParOf" srcId="{4A09FCB2-5D24-4D06-A767-88EA8D676007}" destId="{0AB7B155-D70C-4F1F-B277-FE66CDDD9951}" srcOrd="24" destOrd="0" presId="urn:microsoft.com/office/officeart/2005/8/layout/cycle5"/>
    <dgm:cxn modelId="{2F2BAE2A-6A08-47DA-87D2-A90EF1E2F98D}" type="presParOf" srcId="{4A09FCB2-5D24-4D06-A767-88EA8D676007}" destId="{452AF819-64FB-4268-88E6-F00277A89410}" srcOrd="25" destOrd="0" presId="urn:microsoft.com/office/officeart/2005/8/layout/cycle5"/>
    <dgm:cxn modelId="{554EA904-7C82-411E-A21E-4F76FA176835}" type="presParOf" srcId="{4A09FCB2-5D24-4D06-A767-88EA8D676007}" destId="{42C7F2B6-F11E-43DA-AE75-76F29B5A81C4}" srcOrd="26" destOrd="0" presId="urn:microsoft.com/office/officeart/2005/8/layout/cycle5"/>
    <dgm:cxn modelId="{48D3C26B-7931-499D-9714-2592D0B834C8}" type="presParOf" srcId="{4A09FCB2-5D24-4D06-A767-88EA8D676007}" destId="{E2169541-A9D3-4B51-9258-89722E3DECDE}" srcOrd="27" destOrd="0" presId="urn:microsoft.com/office/officeart/2005/8/layout/cycle5"/>
    <dgm:cxn modelId="{B6B68E95-DDD0-4B92-822F-1AA0AD9376E6}" type="presParOf" srcId="{4A09FCB2-5D24-4D06-A767-88EA8D676007}" destId="{EF0191E3-12DC-48DC-9DE9-41100F050E5E}" srcOrd="28" destOrd="0" presId="urn:microsoft.com/office/officeart/2005/8/layout/cycle5"/>
    <dgm:cxn modelId="{E04EDF09-CAA6-4127-B124-BB98D3819FFC}" type="presParOf" srcId="{4A09FCB2-5D24-4D06-A767-88EA8D676007}" destId="{ACD2BB09-8BC1-49CF-A54B-76156F7F780F}" srcOrd="29"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ADFAC-F50B-4A7E-9389-E6A13FA16A4A}">
      <dsp:nvSpPr>
        <dsp:cNvPr id="0" name=""/>
        <dsp:cNvSpPr/>
      </dsp:nvSpPr>
      <dsp:spPr>
        <a:xfrm>
          <a:off x="8892417" y="740554"/>
          <a:ext cx="1945471" cy="194578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3FEBE-3AF7-44B1-B65F-A88B967C80E2}">
      <dsp:nvSpPr>
        <dsp:cNvPr id="0" name=""/>
        <dsp:cNvSpPr/>
      </dsp:nvSpPr>
      <dsp:spPr>
        <a:xfrm>
          <a:off x="8956611" y="805425"/>
          <a:ext cx="1816049" cy="1816047"/>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effectLst/>
              <a:latin typeface="Lato" panose="020F0502020204030203" pitchFamily="34" charset="0"/>
            </a:rPr>
            <a:t>Reviewed and updated as necessary at each Annual Review of the EHCP. </a:t>
          </a:r>
          <a:endParaRPr lang="en-GB" sz="1300" kern="1200" dirty="0"/>
        </a:p>
      </dsp:txBody>
      <dsp:txXfrm>
        <a:off x="9216490" y="1064909"/>
        <a:ext cx="1297326" cy="1297079"/>
      </dsp:txXfrm>
    </dsp:sp>
    <dsp:sp modelId="{86D70E27-E29C-40CC-901F-4132E31DF561}">
      <dsp:nvSpPr>
        <dsp:cNvPr id="0" name=""/>
        <dsp:cNvSpPr/>
      </dsp:nvSpPr>
      <dsp:spPr>
        <a:xfrm rot="2700000">
          <a:off x="6880794" y="740655"/>
          <a:ext cx="1945246" cy="1945246"/>
        </a:xfrm>
        <a:prstGeom prst="teardrop">
          <a:avLst>
            <a:gd name="adj" fmla="val 1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88026-322F-4C10-92A3-5ABB41202D60}">
      <dsp:nvSpPr>
        <dsp:cNvPr id="0" name=""/>
        <dsp:cNvSpPr/>
      </dsp:nvSpPr>
      <dsp:spPr>
        <a:xfrm>
          <a:off x="6946946" y="805425"/>
          <a:ext cx="1816049" cy="1816047"/>
        </a:xfrm>
        <a:prstGeom prst="ellipse">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effectLst/>
              <a:latin typeface="Lato" panose="020F0502020204030203" pitchFamily="34" charset="0"/>
            </a:rPr>
            <a:t>Last until the end of the academic year/key stage/next stage of education. </a:t>
          </a:r>
          <a:endParaRPr lang="en-GB" sz="1300" kern="1200" dirty="0"/>
        </a:p>
      </dsp:txBody>
      <dsp:txXfrm>
        <a:off x="7205790" y="1064909"/>
        <a:ext cx="1297326" cy="1297079"/>
      </dsp:txXfrm>
    </dsp:sp>
    <dsp:sp modelId="{77D638AB-4100-4BC6-A3C2-22CB69B0AEB7}">
      <dsp:nvSpPr>
        <dsp:cNvPr id="0" name=""/>
        <dsp:cNvSpPr/>
      </dsp:nvSpPr>
      <dsp:spPr>
        <a:xfrm rot="2700000">
          <a:off x="4871129" y="740655"/>
          <a:ext cx="1945246" cy="1945246"/>
        </a:xfrm>
        <a:prstGeom prst="teardrop">
          <a:avLst>
            <a:gd name="adj" fmla="val 1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B696B-5A48-4C3C-AAD8-A6BAA0D37B4D}">
      <dsp:nvSpPr>
        <dsp:cNvPr id="0" name=""/>
        <dsp:cNvSpPr/>
      </dsp:nvSpPr>
      <dsp:spPr>
        <a:xfrm>
          <a:off x="4936246" y="805425"/>
          <a:ext cx="1816049" cy="1816047"/>
        </a:xfrm>
        <a:prstGeom prst="ellips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effectLst/>
              <a:latin typeface="Lato" panose="020F0502020204030203" pitchFamily="34" charset="0"/>
            </a:rPr>
            <a:t>Can be divided into short-term and long-term </a:t>
          </a:r>
          <a:endParaRPr lang="en-GB" sz="1300" kern="1200" dirty="0"/>
        </a:p>
      </dsp:txBody>
      <dsp:txXfrm>
        <a:off x="5195090" y="1064909"/>
        <a:ext cx="1297326" cy="1297079"/>
      </dsp:txXfrm>
    </dsp:sp>
    <dsp:sp modelId="{B644E7AA-1C08-4815-8E04-69ABF2EBAFDE}">
      <dsp:nvSpPr>
        <dsp:cNvPr id="0" name=""/>
        <dsp:cNvSpPr/>
      </dsp:nvSpPr>
      <dsp:spPr>
        <a:xfrm rot="2700000">
          <a:off x="2860429" y="740655"/>
          <a:ext cx="1945246" cy="1945246"/>
        </a:xfrm>
        <a:prstGeom prst="teardrop">
          <a:avLst>
            <a:gd name="adj" fmla="val 1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575E7-B008-40F0-8546-3B18A81F89C1}">
      <dsp:nvSpPr>
        <dsp:cNvPr id="0" name=""/>
        <dsp:cNvSpPr/>
      </dsp:nvSpPr>
      <dsp:spPr>
        <a:xfrm>
          <a:off x="2925545" y="805425"/>
          <a:ext cx="1816049" cy="1816047"/>
        </a:xfrm>
        <a:prstGeom prst="ellips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effectLst/>
              <a:latin typeface="Lato" panose="020F0502020204030203" pitchFamily="34" charset="0"/>
              <a:ea typeface="Lato" panose="020F0502020204030203" pitchFamily="34" charset="0"/>
              <a:cs typeface="Lato" panose="020F0502020204030203" pitchFamily="34" charset="0"/>
            </a:rPr>
            <a:t>Change and adapt throughout the life of an EHCP to reflect the changing needs and progress of the child/YP. </a:t>
          </a:r>
          <a:r>
            <a:rPr lang="en-US" sz="1400" kern="1200" dirty="0">
              <a:latin typeface="Lato" panose="020F0502020204030203" pitchFamily="34" charset="0"/>
              <a:ea typeface="Lato" panose="020F0502020204030203" pitchFamily="34" charset="0"/>
              <a:cs typeface="Lato" panose="020F0502020204030203" pitchFamily="34" charset="0"/>
            </a:rPr>
            <a:t>person </a:t>
          </a:r>
        </a:p>
      </dsp:txBody>
      <dsp:txXfrm>
        <a:off x="3185425" y="1064909"/>
        <a:ext cx="1297326" cy="1297079"/>
      </dsp:txXfrm>
    </dsp:sp>
    <dsp:sp modelId="{67C4E3E7-0F33-4895-B6A7-9E99BDD56CE8}">
      <dsp:nvSpPr>
        <dsp:cNvPr id="0" name=""/>
        <dsp:cNvSpPr/>
      </dsp:nvSpPr>
      <dsp:spPr>
        <a:xfrm rot="2700000">
          <a:off x="849729" y="740655"/>
          <a:ext cx="1945246" cy="1945246"/>
        </a:xfrm>
        <a:prstGeom prst="teardrop">
          <a:avLst>
            <a:gd name="adj" fmla="val 10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0A107-F388-470F-A376-354100CFD563}">
      <dsp:nvSpPr>
        <dsp:cNvPr id="0" name=""/>
        <dsp:cNvSpPr/>
      </dsp:nvSpPr>
      <dsp:spPr>
        <a:xfrm>
          <a:off x="914845" y="805425"/>
          <a:ext cx="1816049" cy="1816047"/>
        </a:xfrm>
        <a:prstGeom prst="ellipse">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effectLst/>
              <a:latin typeface="Lato" panose="020F0502020204030203" pitchFamily="34" charset="0"/>
              <a:ea typeface="Lato" panose="020F0502020204030203" pitchFamily="34" charset="0"/>
              <a:cs typeface="Lato" panose="020F0502020204030203" pitchFamily="34" charset="0"/>
            </a:rPr>
            <a:t>Be SMART </a:t>
          </a:r>
        </a:p>
        <a:p>
          <a:pPr marL="0" lvl="0" indent="0" algn="ctr" defTabSz="711200">
            <a:lnSpc>
              <a:spcPct val="90000"/>
            </a:lnSpc>
            <a:spcBef>
              <a:spcPct val="0"/>
            </a:spcBef>
            <a:spcAft>
              <a:spcPct val="35000"/>
            </a:spcAft>
            <a:buNone/>
          </a:pPr>
          <a:r>
            <a:rPr lang="en-US" sz="1600" b="0" i="0" kern="1200" dirty="0">
              <a:effectLst/>
              <a:latin typeface="Lato" panose="020F0502020204030203" pitchFamily="34" charset="0"/>
              <a:ea typeface="Lato" panose="020F0502020204030203" pitchFamily="34" charset="0"/>
              <a:cs typeface="Lato" panose="020F0502020204030203" pitchFamily="34" charset="0"/>
            </a:rPr>
            <a:t>(specific, measurable, achievable, realistic, time-bound). </a:t>
          </a:r>
          <a:endParaRPr lang="en-GB" sz="1600" b="0" kern="1200" dirty="0">
            <a:latin typeface="Lato" panose="020F0502020204030203" pitchFamily="34" charset="0"/>
            <a:ea typeface="Lato" panose="020F0502020204030203" pitchFamily="34" charset="0"/>
            <a:cs typeface="Lato" panose="020F0502020204030203" pitchFamily="34" charset="0"/>
          </a:endParaRPr>
        </a:p>
      </dsp:txBody>
      <dsp:txXfrm>
        <a:off x="1174724" y="1064909"/>
        <a:ext cx="1297326" cy="1297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38EB2-C33E-44BB-AB7D-AD35B14182C4}">
      <dsp:nvSpPr>
        <dsp:cNvPr id="0" name=""/>
        <dsp:cNvSpPr/>
      </dsp:nvSpPr>
      <dsp:spPr>
        <a:xfrm>
          <a:off x="6294315" y="2717590"/>
          <a:ext cx="341237" cy="1046463"/>
        </a:xfrm>
        <a:custGeom>
          <a:avLst/>
          <a:gdLst/>
          <a:ahLst/>
          <a:cxnLst/>
          <a:rect l="0" t="0" r="0" b="0"/>
          <a:pathLst>
            <a:path>
              <a:moveTo>
                <a:pt x="0" y="0"/>
              </a:moveTo>
              <a:lnTo>
                <a:pt x="0" y="1046463"/>
              </a:lnTo>
              <a:lnTo>
                <a:pt x="341237" y="1046463"/>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DB0B65-34CC-4A32-9C33-11361FE1EB6B}">
      <dsp:nvSpPr>
        <dsp:cNvPr id="0" name=""/>
        <dsp:cNvSpPr/>
      </dsp:nvSpPr>
      <dsp:spPr>
        <a:xfrm>
          <a:off x="4593858" y="1101720"/>
          <a:ext cx="2610424" cy="478410"/>
        </a:xfrm>
        <a:custGeom>
          <a:avLst/>
          <a:gdLst/>
          <a:ahLst/>
          <a:cxnLst/>
          <a:rect l="0" t="0" r="0" b="0"/>
          <a:pathLst>
            <a:path>
              <a:moveTo>
                <a:pt x="0" y="0"/>
              </a:moveTo>
              <a:lnTo>
                <a:pt x="0" y="239543"/>
              </a:lnTo>
              <a:lnTo>
                <a:pt x="2610424" y="239543"/>
              </a:lnTo>
              <a:lnTo>
                <a:pt x="2610424" y="47841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2CF5A9-F2D2-4F20-A1F0-CFF747ABAAEA}">
      <dsp:nvSpPr>
        <dsp:cNvPr id="0" name=""/>
        <dsp:cNvSpPr/>
      </dsp:nvSpPr>
      <dsp:spPr>
        <a:xfrm>
          <a:off x="3541662" y="2717590"/>
          <a:ext cx="341237" cy="1046463"/>
        </a:xfrm>
        <a:custGeom>
          <a:avLst/>
          <a:gdLst/>
          <a:ahLst/>
          <a:cxnLst/>
          <a:rect l="0" t="0" r="0" b="0"/>
          <a:pathLst>
            <a:path>
              <a:moveTo>
                <a:pt x="0" y="0"/>
              </a:moveTo>
              <a:lnTo>
                <a:pt x="0" y="1046463"/>
              </a:lnTo>
              <a:lnTo>
                <a:pt x="341237" y="1046463"/>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7E3766-5929-4DE7-BB38-538D43C7158F}">
      <dsp:nvSpPr>
        <dsp:cNvPr id="0" name=""/>
        <dsp:cNvSpPr/>
      </dsp:nvSpPr>
      <dsp:spPr>
        <a:xfrm>
          <a:off x="4451630" y="1101720"/>
          <a:ext cx="142227" cy="478410"/>
        </a:xfrm>
        <a:custGeom>
          <a:avLst/>
          <a:gdLst/>
          <a:ahLst/>
          <a:cxnLst/>
          <a:rect l="0" t="0" r="0" b="0"/>
          <a:pathLst>
            <a:path>
              <a:moveTo>
                <a:pt x="142227" y="0"/>
              </a:moveTo>
              <a:lnTo>
                <a:pt x="142227" y="239543"/>
              </a:lnTo>
              <a:lnTo>
                <a:pt x="0" y="239543"/>
              </a:lnTo>
              <a:lnTo>
                <a:pt x="0" y="47841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5B0E6B-2B11-4195-901B-4C5462224CB5}">
      <dsp:nvSpPr>
        <dsp:cNvPr id="0" name=""/>
        <dsp:cNvSpPr/>
      </dsp:nvSpPr>
      <dsp:spPr>
        <a:xfrm>
          <a:off x="789009" y="2717590"/>
          <a:ext cx="341237" cy="1046463"/>
        </a:xfrm>
        <a:custGeom>
          <a:avLst/>
          <a:gdLst/>
          <a:ahLst/>
          <a:cxnLst/>
          <a:rect l="0" t="0" r="0" b="0"/>
          <a:pathLst>
            <a:path>
              <a:moveTo>
                <a:pt x="0" y="0"/>
              </a:moveTo>
              <a:lnTo>
                <a:pt x="0" y="1046463"/>
              </a:lnTo>
              <a:lnTo>
                <a:pt x="341237" y="1046463"/>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059AC4-6624-453C-8B03-5DA84015F475}">
      <dsp:nvSpPr>
        <dsp:cNvPr id="0" name=""/>
        <dsp:cNvSpPr/>
      </dsp:nvSpPr>
      <dsp:spPr>
        <a:xfrm>
          <a:off x="1698977" y="1101720"/>
          <a:ext cx="2894880" cy="478410"/>
        </a:xfrm>
        <a:custGeom>
          <a:avLst/>
          <a:gdLst/>
          <a:ahLst/>
          <a:cxnLst/>
          <a:rect l="0" t="0" r="0" b="0"/>
          <a:pathLst>
            <a:path>
              <a:moveTo>
                <a:pt x="2894880" y="0"/>
              </a:moveTo>
              <a:lnTo>
                <a:pt x="2894880" y="239543"/>
              </a:lnTo>
              <a:lnTo>
                <a:pt x="0" y="239543"/>
              </a:lnTo>
              <a:lnTo>
                <a:pt x="0" y="47841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F2C790-C1A8-491C-9797-4DEF1FB11955}">
      <dsp:nvSpPr>
        <dsp:cNvPr id="0" name=""/>
        <dsp:cNvSpPr/>
      </dsp:nvSpPr>
      <dsp:spPr>
        <a:xfrm>
          <a:off x="3191279" y="0"/>
          <a:ext cx="2805158" cy="110172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5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EHCP Outcomes form</a:t>
          </a:r>
        </a:p>
        <a:p>
          <a:pPr marL="0" lvl="0" indent="0" algn="ctr" defTabSz="533400">
            <a:lnSpc>
              <a:spcPct val="15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the basis of Long-Term Planning </a:t>
          </a:r>
        </a:p>
        <a:p>
          <a:pPr marL="0" lvl="0" indent="0" algn="ctr" defTabSz="533400">
            <a:lnSpc>
              <a:spcPct val="15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for our Pupils</a:t>
          </a:r>
          <a:endParaRPr lang="en-GB" sz="1200" b="1" kern="1200" dirty="0">
            <a:solidFill>
              <a:schemeClr val="tx1"/>
            </a:solidFill>
            <a:latin typeface="Verdana" panose="020B0604030504040204" pitchFamily="34" charset="0"/>
            <a:ea typeface="Verdana" panose="020B0604030504040204" pitchFamily="34" charset="0"/>
          </a:endParaRPr>
        </a:p>
      </dsp:txBody>
      <dsp:txXfrm>
        <a:off x="3191279" y="0"/>
        <a:ext cx="2805158" cy="1101720"/>
      </dsp:txXfrm>
    </dsp:sp>
    <dsp:sp modelId="{4FF26D6E-B8E9-4951-84FF-02515BB078FD}">
      <dsp:nvSpPr>
        <dsp:cNvPr id="0" name=""/>
        <dsp:cNvSpPr/>
      </dsp:nvSpPr>
      <dsp:spPr>
        <a:xfrm>
          <a:off x="561517" y="1580131"/>
          <a:ext cx="2274919" cy="113745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Medium Term Plan 1 </a:t>
          </a:r>
        </a:p>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a:t>
          </a:r>
        </a:p>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Autumn Term IEP</a:t>
          </a:r>
          <a:endParaRPr lang="en-GB" sz="1200" b="1" kern="1200" dirty="0">
            <a:solidFill>
              <a:schemeClr val="tx1"/>
            </a:solidFill>
            <a:latin typeface="Verdana" panose="020B0604030504040204" pitchFamily="34" charset="0"/>
            <a:ea typeface="Verdana" panose="020B0604030504040204" pitchFamily="34" charset="0"/>
          </a:endParaRPr>
        </a:p>
      </dsp:txBody>
      <dsp:txXfrm>
        <a:off x="561517" y="1580131"/>
        <a:ext cx="2274919" cy="1137459"/>
      </dsp:txXfrm>
    </dsp:sp>
    <dsp:sp modelId="{48C31B15-A749-4CAA-9658-9F9D19AB085E}">
      <dsp:nvSpPr>
        <dsp:cNvPr id="0" name=""/>
        <dsp:cNvSpPr/>
      </dsp:nvSpPr>
      <dsp:spPr>
        <a:xfrm>
          <a:off x="1130247" y="3195324"/>
          <a:ext cx="2274919" cy="113745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Weekly SMART Targets x 12</a:t>
          </a:r>
          <a:endParaRPr lang="en-GB" sz="1200" b="1" kern="1200" dirty="0">
            <a:solidFill>
              <a:schemeClr val="tx1"/>
            </a:solidFill>
            <a:latin typeface="Verdana" panose="020B0604030504040204" pitchFamily="34" charset="0"/>
            <a:ea typeface="Verdana" panose="020B0604030504040204" pitchFamily="34" charset="0"/>
          </a:endParaRPr>
        </a:p>
      </dsp:txBody>
      <dsp:txXfrm>
        <a:off x="1130247" y="3195324"/>
        <a:ext cx="2274919" cy="1137459"/>
      </dsp:txXfrm>
    </dsp:sp>
    <dsp:sp modelId="{D5DB25C4-8A1F-47FD-A298-BA1C203333C8}">
      <dsp:nvSpPr>
        <dsp:cNvPr id="0" name=""/>
        <dsp:cNvSpPr/>
      </dsp:nvSpPr>
      <dsp:spPr>
        <a:xfrm>
          <a:off x="3314170" y="1580131"/>
          <a:ext cx="2274919" cy="113745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Medium Term Plan 2 </a:t>
          </a:r>
        </a:p>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a:t>
          </a:r>
        </a:p>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Spring Term IEP</a:t>
          </a:r>
          <a:endParaRPr lang="en-GB" sz="1200" b="1" kern="1200" dirty="0">
            <a:solidFill>
              <a:schemeClr val="tx1"/>
            </a:solidFill>
            <a:latin typeface="Verdana" panose="020B0604030504040204" pitchFamily="34" charset="0"/>
            <a:ea typeface="Verdana" panose="020B0604030504040204" pitchFamily="34" charset="0"/>
          </a:endParaRPr>
        </a:p>
      </dsp:txBody>
      <dsp:txXfrm>
        <a:off x="3314170" y="1580131"/>
        <a:ext cx="2274919" cy="1137459"/>
      </dsp:txXfrm>
    </dsp:sp>
    <dsp:sp modelId="{E0E5B2DE-B629-4428-8672-57821959BE77}">
      <dsp:nvSpPr>
        <dsp:cNvPr id="0" name=""/>
        <dsp:cNvSpPr/>
      </dsp:nvSpPr>
      <dsp:spPr>
        <a:xfrm>
          <a:off x="3882900" y="3195324"/>
          <a:ext cx="2274919" cy="113745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Weekly SMART Targets x 12</a:t>
          </a:r>
          <a:endParaRPr lang="en-GB" sz="1200" b="1" kern="1200" dirty="0">
            <a:solidFill>
              <a:schemeClr val="tx1"/>
            </a:solidFill>
            <a:latin typeface="Verdana" panose="020B0604030504040204" pitchFamily="34" charset="0"/>
            <a:ea typeface="Verdana" panose="020B0604030504040204" pitchFamily="34" charset="0"/>
          </a:endParaRPr>
        </a:p>
      </dsp:txBody>
      <dsp:txXfrm>
        <a:off x="3882900" y="3195324"/>
        <a:ext cx="2274919" cy="1137459"/>
      </dsp:txXfrm>
    </dsp:sp>
    <dsp:sp modelId="{A2B142F6-0627-4AF2-A16F-00E77346289D}">
      <dsp:nvSpPr>
        <dsp:cNvPr id="0" name=""/>
        <dsp:cNvSpPr/>
      </dsp:nvSpPr>
      <dsp:spPr>
        <a:xfrm>
          <a:off x="6066823" y="1580131"/>
          <a:ext cx="2274919" cy="113745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Medium Term Plan 3</a:t>
          </a:r>
        </a:p>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 </a:t>
          </a:r>
        </a:p>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Summer Term IEP</a:t>
          </a:r>
          <a:endParaRPr lang="en-GB" sz="1200" b="1" kern="1200" dirty="0">
            <a:solidFill>
              <a:schemeClr val="tx1"/>
            </a:solidFill>
            <a:latin typeface="Verdana" panose="020B0604030504040204" pitchFamily="34" charset="0"/>
            <a:ea typeface="Verdana" panose="020B0604030504040204" pitchFamily="34" charset="0"/>
          </a:endParaRPr>
        </a:p>
      </dsp:txBody>
      <dsp:txXfrm>
        <a:off x="6066823" y="1580131"/>
        <a:ext cx="2274919" cy="1137459"/>
      </dsp:txXfrm>
    </dsp:sp>
    <dsp:sp modelId="{B1006312-715B-43D3-B083-02F34847C839}">
      <dsp:nvSpPr>
        <dsp:cNvPr id="0" name=""/>
        <dsp:cNvSpPr/>
      </dsp:nvSpPr>
      <dsp:spPr>
        <a:xfrm>
          <a:off x="6635553" y="3195324"/>
          <a:ext cx="2274919" cy="113745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Verdana" panose="020B0604030504040204" pitchFamily="34" charset="0"/>
              <a:ea typeface="Verdana" panose="020B0604030504040204" pitchFamily="34" charset="0"/>
            </a:rPr>
            <a:t>Weekly SMART Targets x 12</a:t>
          </a:r>
          <a:endParaRPr lang="en-GB" sz="1200" b="1" kern="1200" dirty="0">
            <a:solidFill>
              <a:schemeClr val="tx1"/>
            </a:solidFill>
            <a:latin typeface="Verdana" panose="020B0604030504040204" pitchFamily="34" charset="0"/>
            <a:ea typeface="Verdana" panose="020B0604030504040204" pitchFamily="34" charset="0"/>
          </a:endParaRPr>
        </a:p>
      </dsp:txBody>
      <dsp:txXfrm>
        <a:off x="6635553" y="3195324"/>
        <a:ext cx="2274919" cy="1137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9256-8648-4D5C-8986-23962831A632}">
      <dsp:nvSpPr>
        <dsp:cNvPr id="0" name=""/>
        <dsp:cNvSpPr/>
      </dsp:nvSpPr>
      <dsp:spPr>
        <a:xfrm>
          <a:off x="4547120" y="-165435"/>
          <a:ext cx="1318125" cy="980146"/>
        </a:xfrm>
        <a:prstGeom prst="roundRect">
          <a:avLst/>
        </a:prstGeom>
        <a:solidFill>
          <a:schemeClr val="accent2">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Verdana" panose="020B0604030504040204" pitchFamily="34" charset="0"/>
              <a:ea typeface="Verdana" panose="020B0604030504040204" pitchFamily="34" charset="0"/>
            </a:rPr>
            <a:t>EHCPs &amp; Pupils’ Desired Outcomes</a:t>
          </a:r>
          <a:endParaRPr lang="en-GB" sz="1200" kern="1200" dirty="0">
            <a:solidFill>
              <a:schemeClr val="bg1"/>
            </a:solidFill>
            <a:latin typeface="Verdana" panose="020B0604030504040204" pitchFamily="34" charset="0"/>
            <a:ea typeface="Verdana" panose="020B0604030504040204" pitchFamily="34" charset="0"/>
          </a:endParaRPr>
        </a:p>
      </dsp:txBody>
      <dsp:txXfrm>
        <a:off x="4594967" y="-117588"/>
        <a:ext cx="1222431" cy="884452"/>
      </dsp:txXfrm>
    </dsp:sp>
    <dsp:sp modelId="{B2FBAE29-E205-4E2B-B7EE-39B9645B46CC}">
      <dsp:nvSpPr>
        <dsp:cNvPr id="0" name=""/>
        <dsp:cNvSpPr/>
      </dsp:nvSpPr>
      <dsp:spPr>
        <a:xfrm>
          <a:off x="2510012" y="324637"/>
          <a:ext cx="5392341" cy="5392341"/>
        </a:xfrm>
        <a:custGeom>
          <a:avLst/>
          <a:gdLst/>
          <a:ahLst/>
          <a:cxnLst/>
          <a:rect l="0" t="0" r="0" b="0"/>
          <a:pathLst>
            <a:path>
              <a:moveTo>
                <a:pt x="3409195" y="95991"/>
              </a:moveTo>
              <a:arcTo wR="2696170" hR="2696170" stAng="17120086" swAng="213601"/>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EA03C98-D676-4EA5-A2B3-B809EB7728A3}">
      <dsp:nvSpPr>
        <dsp:cNvPr id="0" name=""/>
        <dsp:cNvSpPr/>
      </dsp:nvSpPr>
      <dsp:spPr>
        <a:xfrm>
          <a:off x="6131890" y="349487"/>
          <a:ext cx="1318125" cy="980146"/>
        </a:xfrm>
        <a:prstGeom prst="roundRect">
          <a:avLst/>
        </a:prstGeom>
        <a:solidFill>
          <a:schemeClr val="accent3">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Prior attainment data if available and current</a:t>
          </a:r>
          <a:endParaRPr lang="en-GB" sz="1200" kern="1200" dirty="0">
            <a:latin typeface="Verdana" panose="020B0604030504040204" pitchFamily="34" charset="0"/>
            <a:ea typeface="Verdana" panose="020B0604030504040204" pitchFamily="34" charset="0"/>
          </a:endParaRPr>
        </a:p>
      </dsp:txBody>
      <dsp:txXfrm>
        <a:off x="6179737" y="397334"/>
        <a:ext cx="1222431" cy="884452"/>
      </dsp:txXfrm>
    </dsp:sp>
    <dsp:sp modelId="{96354C11-3C5F-4B32-B323-B5D8F67E4BEE}">
      <dsp:nvSpPr>
        <dsp:cNvPr id="0" name=""/>
        <dsp:cNvSpPr/>
      </dsp:nvSpPr>
      <dsp:spPr>
        <a:xfrm>
          <a:off x="2510012" y="324637"/>
          <a:ext cx="5392341" cy="5392341"/>
        </a:xfrm>
        <a:custGeom>
          <a:avLst/>
          <a:gdLst/>
          <a:ahLst/>
          <a:cxnLst/>
          <a:rect l="0" t="0" r="0" b="0"/>
          <a:pathLst>
            <a:path>
              <a:moveTo>
                <a:pt x="4850599" y="1075130"/>
              </a:moveTo>
              <a:arcTo wR="2696170" hR="2696170" stAng="19382483" swAng="340655"/>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6C014ED-0427-42CE-904B-673D93D5ACC6}">
      <dsp:nvSpPr>
        <dsp:cNvPr id="0" name=""/>
        <dsp:cNvSpPr/>
      </dsp:nvSpPr>
      <dsp:spPr>
        <a:xfrm>
          <a:off x="7111331" y="1697572"/>
          <a:ext cx="1318125" cy="980146"/>
        </a:xfrm>
        <a:prstGeom prst="round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B-Squared Assessment</a:t>
          </a:r>
          <a:endParaRPr lang="en-GB" sz="1200" kern="1200" dirty="0">
            <a:latin typeface="Verdana" panose="020B0604030504040204" pitchFamily="34" charset="0"/>
            <a:ea typeface="Verdana" panose="020B0604030504040204" pitchFamily="34" charset="0"/>
          </a:endParaRPr>
        </a:p>
      </dsp:txBody>
      <dsp:txXfrm>
        <a:off x="7159178" y="1745419"/>
        <a:ext cx="1222431" cy="884452"/>
      </dsp:txXfrm>
    </dsp:sp>
    <dsp:sp modelId="{42CF3A15-33B1-46EE-859F-0FDB850BCB5F}">
      <dsp:nvSpPr>
        <dsp:cNvPr id="0" name=""/>
        <dsp:cNvSpPr/>
      </dsp:nvSpPr>
      <dsp:spPr>
        <a:xfrm>
          <a:off x="2510012" y="324637"/>
          <a:ext cx="5392341" cy="5392341"/>
        </a:xfrm>
        <a:custGeom>
          <a:avLst/>
          <a:gdLst/>
          <a:ahLst/>
          <a:cxnLst/>
          <a:rect l="0" t="0" r="0" b="0"/>
          <a:pathLst>
            <a:path>
              <a:moveTo>
                <a:pt x="5384415" y="2489587"/>
              </a:moveTo>
              <a:arcTo wR="2696170" hR="2696170" stAng="21336338" swAng="527325"/>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4794D1-1D2E-41AE-B73F-AEDA8485BF83}">
      <dsp:nvSpPr>
        <dsp:cNvPr id="0" name=""/>
        <dsp:cNvSpPr/>
      </dsp:nvSpPr>
      <dsp:spPr>
        <a:xfrm>
          <a:off x="7111331" y="3363897"/>
          <a:ext cx="1318125" cy="980146"/>
        </a:xfrm>
        <a:prstGeom prst="roundRect">
          <a:avLst/>
        </a:prstGeom>
        <a:solidFill>
          <a:srgbClr val="7030A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Thrive Online &amp; Thrive Action Plans</a:t>
          </a:r>
          <a:endParaRPr lang="en-GB" sz="1200" kern="1200" dirty="0">
            <a:latin typeface="Verdana" panose="020B0604030504040204" pitchFamily="34" charset="0"/>
            <a:ea typeface="Verdana" panose="020B0604030504040204" pitchFamily="34" charset="0"/>
          </a:endParaRPr>
        </a:p>
      </dsp:txBody>
      <dsp:txXfrm>
        <a:off x="7159178" y="3411744"/>
        <a:ext cx="1222431" cy="884452"/>
      </dsp:txXfrm>
    </dsp:sp>
    <dsp:sp modelId="{958112A8-3075-4C14-845A-2CEC670EE255}">
      <dsp:nvSpPr>
        <dsp:cNvPr id="0" name=""/>
        <dsp:cNvSpPr/>
      </dsp:nvSpPr>
      <dsp:spPr>
        <a:xfrm>
          <a:off x="2510012" y="324637"/>
          <a:ext cx="5392341" cy="5392341"/>
        </a:xfrm>
        <a:custGeom>
          <a:avLst/>
          <a:gdLst/>
          <a:ahLst/>
          <a:cxnLst/>
          <a:rect l="0" t="0" r="0" b="0"/>
          <a:pathLst>
            <a:path>
              <a:moveTo>
                <a:pt x="5000401" y="4096120"/>
              </a:moveTo>
              <a:arcTo wR="2696170" hR="2696170" stAng="1876862" swAng="340655"/>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CBF4441-72AB-4CE9-BB13-6288249A22D8}">
      <dsp:nvSpPr>
        <dsp:cNvPr id="0" name=""/>
        <dsp:cNvSpPr/>
      </dsp:nvSpPr>
      <dsp:spPr>
        <a:xfrm>
          <a:off x="6131890" y="4711983"/>
          <a:ext cx="1318125" cy="980146"/>
        </a:xfrm>
        <a:prstGeom prst="roundRect">
          <a:avLst/>
        </a:prstGeom>
        <a:solidFill>
          <a:schemeClr val="accent6">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Termly Individual Education Plans</a:t>
          </a:r>
          <a:endParaRPr lang="en-GB" sz="1200" kern="1200" dirty="0">
            <a:latin typeface="Verdana" panose="020B0604030504040204" pitchFamily="34" charset="0"/>
            <a:ea typeface="Verdana" panose="020B0604030504040204" pitchFamily="34" charset="0"/>
          </a:endParaRPr>
        </a:p>
      </dsp:txBody>
      <dsp:txXfrm>
        <a:off x="6179737" y="4759830"/>
        <a:ext cx="1222431" cy="884452"/>
      </dsp:txXfrm>
    </dsp:sp>
    <dsp:sp modelId="{610401AA-4537-4168-886F-0C0771C04FD1}">
      <dsp:nvSpPr>
        <dsp:cNvPr id="0" name=""/>
        <dsp:cNvSpPr/>
      </dsp:nvSpPr>
      <dsp:spPr>
        <a:xfrm>
          <a:off x="2510012" y="324637"/>
          <a:ext cx="5392341" cy="5392341"/>
        </a:xfrm>
        <a:custGeom>
          <a:avLst/>
          <a:gdLst/>
          <a:ahLst/>
          <a:cxnLst/>
          <a:rect l="0" t="0" r="0" b="0"/>
          <a:pathLst>
            <a:path>
              <a:moveTo>
                <a:pt x="3569275" y="5247057"/>
              </a:moveTo>
              <a:arcTo wR="2696170" hR="2696170" stAng="4266313" swAng="213601"/>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C9538A-1BF5-41F9-B4D1-61907F7DB2E5}">
      <dsp:nvSpPr>
        <dsp:cNvPr id="0" name=""/>
        <dsp:cNvSpPr/>
      </dsp:nvSpPr>
      <dsp:spPr>
        <a:xfrm>
          <a:off x="4547120" y="5226906"/>
          <a:ext cx="1318125" cy="980146"/>
        </a:xfrm>
        <a:prstGeom prst="roundRect">
          <a:avLst/>
        </a:prstGeom>
        <a:solidFill>
          <a:schemeClr val="accent2">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Weekly SMART Targets</a:t>
          </a:r>
          <a:endParaRPr lang="en-GB" sz="1200" kern="1200" dirty="0">
            <a:latin typeface="Verdana" panose="020B0604030504040204" pitchFamily="34" charset="0"/>
            <a:ea typeface="Verdana" panose="020B0604030504040204" pitchFamily="34" charset="0"/>
          </a:endParaRPr>
        </a:p>
      </dsp:txBody>
      <dsp:txXfrm>
        <a:off x="4594967" y="5274753"/>
        <a:ext cx="1222431" cy="884452"/>
      </dsp:txXfrm>
    </dsp:sp>
    <dsp:sp modelId="{26C38DAA-A639-4D65-81EE-96E3ECA70ADC}">
      <dsp:nvSpPr>
        <dsp:cNvPr id="0" name=""/>
        <dsp:cNvSpPr/>
      </dsp:nvSpPr>
      <dsp:spPr>
        <a:xfrm>
          <a:off x="2510012" y="324637"/>
          <a:ext cx="5392341" cy="5392341"/>
        </a:xfrm>
        <a:custGeom>
          <a:avLst/>
          <a:gdLst/>
          <a:ahLst/>
          <a:cxnLst/>
          <a:rect l="0" t="0" r="0" b="0"/>
          <a:pathLst>
            <a:path>
              <a:moveTo>
                <a:pt x="1983146" y="5296350"/>
              </a:moveTo>
              <a:arcTo wR="2696170" hR="2696170" stAng="6320086" swAng="213601"/>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9381229-A27F-4B51-A33F-C51D2B0CB3EE}">
      <dsp:nvSpPr>
        <dsp:cNvPr id="0" name=""/>
        <dsp:cNvSpPr/>
      </dsp:nvSpPr>
      <dsp:spPr>
        <a:xfrm>
          <a:off x="2962351" y="4711983"/>
          <a:ext cx="1318125" cy="980146"/>
        </a:xfrm>
        <a:prstGeom prst="roundRect">
          <a:avLst/>
        </a:prstGeom>
        <a:solidFill>
          <a:schemeClr val="accent3">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Behaviour  Targets &amp; Incident Analysis</a:t>
          </a:r>
          <a:endParaRPr lang="en-GB" sz="1300" kern="1200" dirty="0"/>
        </a:p>
      </dsp:txBody>
      <dsp:txXfrm>
        <a:off x="3010198" y="4759830"/>
        <a:ext cx="1222431" cy="884452"/>
      </dsp:txXfrm>
    </dsp:sp>
    <dsp:sp modelId="{3C422BF1-9DAB-496D-BF86-181CED2BA4BF}">
      <dsp:nvSpPr>
        <dsp:cNvPr id="0" name=""/>
        <dsp:cNvSpPr/>
      </dsp:nvSpPr>
      <dsp:spPr>
        <a:xfrm>
          <a:off x="2510012" y="324637"/>
          <a:ext cx="5392341" cy="5392341"/>
        </a:xfrm>
        <a:custGeom>
          <a:avLst/>
          <a:gdLst/>
          <a:ahLst/>
          <a:cxnLst/>
          <a:rect l="0" t="0" r="0" b="0"/>
          <a:pathLst>
            <a:path>
              <a:moveTo>
                <a:pt x="541741" y="4317211"/>
              </a:moveTo>
              <a:arcTo wR="2696170" hR="2696170" stAng="8582483" swAng="340655"/>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5D39034-65AF-4674-A3F6-90144EFEDD51}">
      <dsp:nvSpPr>
        <dsp:cNvPr id="0" name=""/>
        <dsp:cNvSpPr/>
      </dsp:nvSpPr>
      <dsp:spPr>
        <a:xfrm>
          <a:off x="1982910" y="3363897"/>
          <a:ext cx="1318125" cy="980146"/>
        </a:xfrm>
        <a:prstGeom prst="round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Attendance &amp; Exclusion Data</a:t>
          </a:r>
          <a:endParaRPr lang="en-GB" sz="1200" kern="1200" dirty="0">
            <a:latin typeface="Verdana" panose="020B0604030504040204" pitchFamily="34" charset="0"/>
            <a:ea typeface="Verdana" panose="020B0604030504040204" pitchFamily="34" charset="0"/>
          </a:endParaRPr>
        </a:p>
      </dsp:txBody>
      <dsp:txXfrm>
        <a:off x="2030757" y="3411744"/>
        <a:ext cx="1222431" cy="884452"/>
      </dsp:txXfrm>
    </dsp:sp>
    <dsp:sp modelId="{D7E1AE5F-F69A-425C-A317-4DD13AAFCA9B}">
      <dsp:nvSpPr>
        <dsp:cNvPr id="0" name=""/>
        <dsp:cNvSpPr/>
      </dsp:nvSpPr>
      <dsp:spPr>
        <a:xfrm>
          <a:off x="2510012" y="324637"/>
          <a:ext cx="5392341" cy="5392341"/>
        </a:xfrm>
        <a:custGeom>
          <a:avLst/>
          <a:gdLst/>
          <a:ahLst/>
          <a:cxnLst/>
          <a:rect l="0" t="0" r="0" b="0"/>
          <a:pathLst>
            <a:path>
              <a:moveTo>
                <a:pt x="7925" y="2902754"/>
              </a:moveTo>
              <a:arcTo wR="2696170" hR="2696170" stAng="10536338" swAng="527325"/>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B7B155-D70C-4F1F-B277-FE66CDDD9951}">
      <dsp:nvSpPr>
        <dsp:cNvPr id="0" name=""/>
        <dsp:cNvSpPr/>
      </dsp:nvSpPr>
      <dsp:spPr>
        <a:xfrm>
          <a:off x="1982910" y="1697572"/>
          <a:ext cx="1318125" cy="980146"/>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Pupil Case Studies</a:t>
          </a:r>
          <a:endParaRPr lang="en-GB" sz="1200" kern="1200" dirty="0">
            <a:latin typeface="Verdana" panose="020B0604030504040204" pitchFamily="34" charset="0"/>
            <a:ea typeface="Verdana" panose="020B0604030504040204" pitchFamily="34" charset="0"/>
          </a:endParaRPr>
        </a:p>
      </dsp:txBody>
      <dsp:txXfrm>
        <a:off x="2030757" y="1745419"/>
        <a:ext cx="1222431" cy="884452"/>
      </dsp:txXfrm>
    </dsp:sp>
    <dsp:sp modelId="{42C7F2B6-F11E-43DA-AE75-76F29B5A81C4}">
      <dsp:nvSpPr>
        <dsp:cNvPr id="0" name=""/>
        <dsp:cNvSpPr/>
      </dsp:nvSpPr>
      <dsp:spPr>
        <a:xfrm>
          <a:off x="2510012" y="324637"/>
          <a:ext cx="5392341" cy="5392341"/>
        </a:xfrm>
        <a:custGeom>
          <a:avLst/>
          <a:gdLst/>
          <a:ahLst/>
          <a:cxnLst/>
          <a:rect l="0" t="0" r="0" b="0"/>
          <a:pathLst>
            <a:path>
              <a:moveTo>
                <a:pt x="391940" y="1296221"/>
              </a:moveTo>
              <a:arcTo wR="2696170" hR="2696170" stAng="12676862" swAng="340655"/>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169541-A9D3-4B51-9258-89722E3DECDE}">
      <dsp:nvSpPr>
        <dsp:cNvPr id="0" name=""/>
        <dsp:cNvSpPr/>
      </dsp:nvSpPr>
      <dsp:spPr>
        <a:xfrm>
          <a:off x="2962351" y="349487"/>
          <a:ext cx="1318125" cy="980146"/>
        </a:xfrm>
        <a:prstGeom prst="roundRect">
          <a:avLst/>
        </a:prstGeom>
        <a:solidFill>
          <a:schemeClr val="accent6">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Stakeholder Feedback &amp; Pupil Voice</a:t>
          </a:r>
          <a:endParaRPr lang="en-GB" sz="1200" kern="1200" dirty="0">
            <a:latin typeface="Verdana" panose="020B0604030504040204" pitchFamily="34" charset="0"/>
            <a:ea typeface="Verdana" panose="020B0604030504040204" pitchFamily="34" charset="0"/>
          </a:endParaRPr>
        </a:p>
      </dsp:txBody>
      <dsp:txXfrm>
        <a:off x="3010198" y="397334"/>
        <a:ext cx="1222431" cy="884452"/>
      </dsp:txXfrm>
    </dsp:sp>
    <dsp:sp modelId="{ACD2BB09-8BC1-49CF-A54B-76156F7F780F}">
      <dsp:nvSpPr>
        <dsp:cNvPr id="0" name=""/>
        <dsp:cNvSpPr/>
      </dsp:nvSpPr>
      <dsp:spPr>
        <a:xfrm>
          <a:off x="2510012" y="324637"/>
          <a:ext cx="5392341" cy="5392341"/>
        </a:xfrm>
        <a:custGeom>
          <a:avLst/>
          <a:gdLst/>
          <a:ahLst/>
          <a:cxnLst/>
          <a:rect l="0" t="0" r="0" b="0"/>
          <a:pathLst>
            <a:path>
              <a:moveTo>
                <a:pt x="1823066" y="145283"/>
              </a:moveTo>
              <a:arcTo wR="2696170" hR="2696170" stAng="15066313" swAng="213601"/>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D30D175-02D9-4418-8F8A-8B9E195E06E5}" type="datetimeFigureOut">
              <a:rPr lang="en-GB" smtClean="0"/>
              <a:t>16/05/2025</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5FDE381-2FA6-4739-8D2C-0CEF747155F0}" type="slidenum">
              <a:rPr lang="en-GB" smtClean="0"/>
              <a:t>‹#›</a:t>
            </a:fld>
            <a:endParaRPr lang="en-GB"/>
          </a:p>
        </p:txBody>
      </p:sp>
    </p:spTree>
    <p:extLst>
      <p:ext uri="{BB962C8B-B14F-4D97-AF65-F5344CB8AC3E}">
        <p14:creationId xmlns:p14="http://schemas.microsoft.com/office/powerpoint/2010/main" val="385897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4A89C-D622-3D62-089F-56FBE1BBB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6C609-E2CA-303B-813E-795AFD63E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A2BD0-90DB-D13D-F8C0-8A9DA1EFA0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37DA2F-22F6-9166-C9C8-CD17A3459A45}"/>
              </a:ext>
            </a:extLst>
          </p:cNvPr>
          <p:cNvSpPr>
            <a:spLocks noGrp="1"/>
          </p:cNvSpPr>
          <p:nvPr>
            <p:ph type="sldNum" sz="quarter" idx="5"/>
          </p:nvPr>
        </p:nvSpPr>
        <p:spPr/>
        <p:txBody>
          <a:bodyPr/>
          <a:lstStyle/>
          <a:p>
            <a:fld id="{45FDE381-2FA6-4739-8D2C-0CEF747155F0}" type="slidenum">
              <a:rPr lang="en-GB" smtClean="0"/>
              <a:t>3</a:t>
            </a:fld>
            <a:endParaRPr lang="en-GB" dirty="0"/>
          </a:p>
        </p:txBody>
      </p:sp>
    </p:spTree>
    <p:extLst>
      <p:ext uri="{BB962C8B-B14F-4D97-AF65-F5344CB8AC3E}">
        <p14:creationId xmlns:p14="http://schemas.microsoft.com/office/powerpoint/2010/main" val="331440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7077-8E1A-088F-9A5C-4BF6FF11B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615E9-95FC-D563-2ED7-59E368E26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C5B90-791E-17CC-A3B0-FEBA4E6915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149E2B-EFE1-9095-C817-E4A9C26A7EE5}"/>
              </a:ext>
            </a:extLst>
          </p:cNvPr>
          <p:cNvSpPr>
            <a:spLocks noGrp="1"/>
          </p:cNvSpPr>
          <p:nvPr>
            <p:ph type="sldNum" sz="quarter" idx="5"/>
          </p:nvPr>
        </p:nvSpPr>
        <p:spPr/>
        <p:txBody>
          <a:bodyPr/>
          <a:lstStyle/>
          <a:p>
            <a:fld id="{45FDE381-2FA6-4739-8D2C-0CEF747155F0}" type="slidenum">
              <a:rPr lang="en-GB" smtClean="0"/>
              <a:t>14</a:t>
            </a:fld>
            <a:endParaRPr lang="en-GB"/>
          </a:p>
        </p:txBody>
      </p:sp>
    </p:spTree>
    <p:extLst>
      <p:ext uri="{BB962C8B-B14F-4D97-AF65-F5344CB8AC3E}">
        <p14:creationId xmlns:p14="http://schemas.microsoft.com/office/powerpoint/2010/main" val="49329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0F1C0-F69A-3E0A-93A4-11A3E9D62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7AB97-E661-BFE9-D490-B3EF50E25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CF578-4CAD-01E9-74C7-80E2EAC7E8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E95850-EF68-4F51-71BF-0112CFD58756}"/>
              </a:ext>
            </a:extLst>
          </p:cNvPr>
          <p:cNvSpPr>
            <a:spLocks noGrp="1"/>
          </p:cNvSpPr>
          <p:nvPr>
            <p:ph type="sldNum" sz="quarter" idx="5"/>
          </p:nvPr>
        </p:nvSpPr>
        <p:spPr/>
        <p:txBody>
          <a:bodyPr/>
          <a:lstStyle/>
          <a:p>
            <a:fld id="{45FDE381-2FA6-4739-8D2C-0CEF747155F0}" type="slidenum">
              <a:rPr lang="en-GB" smtClean="0"/>
              <a:t>15</a:t>
            </a:fld>
            <a:endParaRPr lang="en-GB"/>
          </a:p>
        </p:txBody>
      </p:sp>
    </p:spTree>
    <p:extLst>
      <p:ext uri="{BB962C8B-B14F-4D97-AF65-F5344CB8AC3E}">
        <p14:creationId xmlns:p14="http://schemas.microsoft.com/office/powerpoint/2010/main" val="304718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4D0C-35FC-10ED-FC0E-DD1178327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40B13-DF1C-D109-CF10-61D648FF3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4CF388-5123-A900-B5A4-31D563C7AD8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D89E6D-26D0-3877-3D78-21536E8EFC44}"/>
              </a:ext>
            </a:extLst>
          </p:cNvPr>
          <p:cNvSpPr>
            <a:spLocks noGrp="1"/>
          </p:cNvSpPr>
          <p:nvPr>
            <p:ph type="sldNum" sz="quarter" idx="5"/>
          </p:nvPr>
        </p:nvSpPr>
        <p:spPr/>
        <p:txBody>
          <a:bodyPr/>
          <a:lstStyle/>
          <a:p>
            <a:fld id="{45FDE381-2FA6-4739-8D2C-0CEF747155F0}" type="slidenum">
              <a:rPr lang="en-GB" smtClean="0"/>
              <a:t>16</a:t>
            </a:fld>
            <a:endParaRPr lang="en-GB"/>
          </a:p>
        </p:txBody>
      </p:sp>
    </p:spTree>
    <p:extLst>
      <p:ext uri="{BB962C8B-B14F-4D97-AF65-F5344CB8AC3E}">
        <p14:creationId xmlns:p14="http://schemas.microsoft.com/office/powerpoint/2010/main" val="100759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EB422-52BA-ADD5-DCEF-9C819FAAC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C0D0E-9791-9BE5-AE74-FFEC000B9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32EF1-4CCD-E730-E173-7663356B34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FBC08D3-77B8-4BEF-4CB7-B87FA626EA41}"/>
              </a:ext>
            </a:extLst>
          </p:cNvPr>
          <p:cNvSpPr>
            <a:spLocks noGrp="1"/>
          </p:cNvSpPr>
          <p:nvPr>
            <p:ph type="sldNum" sz="quarter" idx="5"/>
          </p:nvPr>
        </p:nvSpPr>
        <p:spPr/>
        <p:txBody>
          <a:bodyPr/>
          <a:lstStyle/>
          <a:p>
            <a:fld id="{45FDE381-2FA6-4739-8D2C-0CEF747155F0}" type="slidenum">
              <a:rPr lang="en-GB" smtClean="0"/>
              <a:t>4</a:t>
            </a:fld>
            <a:endParaRPr lang="en-GB" dirty="0"/>
          </a:p>
        </p:txBody>
      </p:sp>
    </p:spTree>
    <p:extLst>
      <p:ext uri="{BB962C8B-B14F-4D97-AF65-F5344CB8AC3E}">
        <p14:creationId xmlns:p14="http://schemas.microsoft.com/office/powerpoint/2010/main" val="104473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881A-D00F-6CA3-963C-C0EDCB3F9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D6AC1-7CC2-5F43-41CF-AE3A8B87C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1FAE7-8A18-79C9-2ED4-4B3CD67F3D3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36AE1F-FDAA-3406-B323-27895535846E}"/>
              </a:ext>
            </a:extLst>
          </p:cNvPr>
          <p:cNvSpPr>
            <a:spLocks noGrp="1"/>
          </p:cNvSpPr>
          <p:nvPr>
            <p:ph type="sldNum" sz="quarter" idx="5"/>
          </p:nvPr>
        </p:nvSpPr>
        <p:spPr/>
        <p:txBody>
          <a:bodyPr/>
          <a:lstStyle/>
          <a:p>
            <a:fld id="{45FDE381-2FA6-4739-8D2C-0CEF747155F0}" type="slidenum">
              <a:rPr lang="en-GB" smtClean="0"/>
              <a:t>5</a:t>
            </a:fld>
            <a:endParaRPr lang="en-GB" dirty="0"/>
          </a:p>
        </p:txBody>
      </p:sp>
    </p:spTree>
    <p:extLst>
      <p:ext uri="{BB962C8B-B14F-4D97-AF65-F5344CB8AC3E}">
        <p14:creationId xmlns:p14="http://schemas.microsoft.com/office/powerpoint/2010/main" val="286421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5B132-0DD0-5A6A-1055-8CA2F5733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33461-C85D-2864-1B37-5A7105E47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E8D09-22F3-4212-7973-0430286165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D07437-3ED4-64EB-6CA1-95E72E5C06D7}"/>
              </a:ext>
            </a:extLst>
          </p:cNvPr>
          <p:cNvSpPr>
            <a:spLocks noGrp="1"/>
          </p:cNvSpPr>
          <p:nvPr>
            <p:ph type="sldNum" sz="quarter" idx="5"/>
          </p:nvPr>
        </p:nvSpPr>
        <p:spPr/>
        <p:txBody>
          <a:bodyPr/>
          <a:lstStyle/>
          <a:p>
            <a:fld id="{45FDE381-2FA6-4739-8D2C-0CEF747155F0}" type="slidenum">
              <a:rPr lang="en-GB" smtClean="0"/>
              <a:t>6</a:t>
            </a:fld>
            <a:endParaRPr lang="en-GB" dirty="0"/>
          </a:p>
        </p:txBody>
      </p:sp>
    </p:spTree>
    <p:extLst>
      <p:ext uri="{BB962C8B-B14F-4D97-AF65-F5344CB8AC3E}">
        <p14:creationId xmlns:p14="http://schemas.microsoft.com/office/powerpoint/2010/main" val="32707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6906-C4CB-A7BB-8C94-9B5E0D09B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35FB0-5428-4D70-9648-998EC55F2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ADE01-261C-2998-B255-E447ADA4D9D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7DF04C7-0390-2E4E-3F38-DFC9B4837427}"/>
              </a:ext>
            </a:extLst>
          </p:cNvPr>
          <p:cNvSpPr>
            <a:spLocks noGrp="1"/>
          </p:cNvSpPr>
          <p:nvPr>
            <p:ph type="sldNum" sz="quarter" idx="5"/>
          </p:nvPr>
        </p:nvSpPr>
        <p:spPr/>
        <p:txBody>
          <a:bodyPr/>
          <a:lstStyle/>
          <a:p>
            <a:fld id="{45FDE381-2FA6-4739-8D2C-0CEF747155F0}" type="slidenum">
              <a:rPr lang="en-GB" smtClean="0"/>
              <a:t>7</a:t>
            </a:fld>
            <a:endParaRPr lang="en-GB"/>
          </a:p>
        </p:txBody>
      </p:sp>
    </p:spTree>
    <p:extLst>
      <p:ext uri="{BB962C8B-B14F-4D97-AF65-F5344CB8AC3E}">
        <p14:creationId xmlns:p14="http://schemas.microsoft.com/office/powerpoint/2010/main" val="27897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1702-452A-420A-CE69-DB0FD1CC7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2404B-0FD8-D63F-D586-5ED96B322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D1B53-2A60-CD14-7A58-C764E8D249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6771B2-DF47-CDB4-8B1A-D7F5CDFC58C2}"/>
              </a:ext>
            </a:extLst>
          </p:cNvPr>
          <p:cNvSpPr>
            <a:spLocks noGrp="1"/>
          </p:cNvSpPr>
          <p:nvPr>
            <p:ph type="sldNum" sz="quarter" idx="5"/>
          </p:nvPr>
        </p:nvSpPr>
        <p:spPr/>
        <p:txBody>
          <a:bodyPr/>
          <a:lstStyle/>
          <a:p>
            <a:fld id="{45FDE381-2FA6-4739-8D2C-0CEF747155F0}" type="slidenum">
              <a:rPr lang="en-GB" smtClean="0"/>
              <a:t>9</a:t>
            </a:fld>
            <a:endParaRPr lang="en-GB"/>
          </a:p>
        </p:txBody>
      </p:sp>
    </p:spTree>
    <p:extLst>
      <p:ext uri="{BB962C8B-B14F-4D97-AF65-F5344CB8AC3E}">
        <p14:creationId xmlns:p14="http://schemas.microsoft.com/office/powerpoint/2010/main" val="286399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F3B3E-26DC-4A48-8F01-D223711C8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75FA6-6924-5F13-1E8C-4C41597D2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1427A-2383-7C4F-79D8-CC7EBFF9C5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77661E-6052-AE0E-35DC-C4B617855197}"/>
              </a:ext>
            </a:extLst>
          </p:cNvPr>
          <p:cNvSpPr>
            <a:spLocks noGrp="1"/>
          </p:cNvSpPr>
          <p:nvPr>
            <p:ph type="sldNum" sz="quarter" idx="5"/>
          </p:nvPr>
        </p:nvSpPr>
        <p:spPr/>
        <p:txBody>
          <a:bodyPr/>
          <a:lstStyle/>
          <a:p>
            <a:fld id="{45FDE381-2FA6-4739-8D2C-0CEF747155F0}" type="slidenum">
              <a:rPr lang="en-GB" smtClean="0"/>
              <a:t>10</a:t>
            </a:fld>
            <a:endParaRPr lang="en-GB"/>
          </a:p>
        </p:txBody>
      </p:sp>
    </p:spTree>
    <p:extLst>
      <p:ext uri="{BB962C8B-B14F-4D97-AF65-F5344CB8AC3E}">
        <p14:creationId xmlns:p14="http://schemas.microsoft.com/office/powerpoint/2010/main" val="256190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090CC-A609-B95E-A163-91F11065B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4F42E-7D58-883B-6080-307CE91EB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AC735-8B16-A27B-34EF-4EC4E706A38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8636BD-9558-27B8-424B-AA2CD036907E}"/>
              </a:ext>
            </a:extLst>
          </p:cNvPr>
          <p:cNvSpPr>
            <a:spLocks noGrp="1"/>
          </p:cNvSpPr>
          <p:nvPr>
            <p:ph type="sldNum" sz="quarter" idx="5"/>
          </p:nvPr>
        </p:nvSpPr>
        <p:spPr/>
        <p:txBody>
          <a:bodyPr/>
          <a:lstStyle/>
          <a:p>
            <a:fld id="{45FDE381-2FA6-4739-8D2C-0CEF747155F0}" type="slidenum">
              <a:rPr lang="en-GB" smtClean="0"/>
              <a:t>11</a:t>
            </a:fld>
            <a:endParaRPr lang="en-GB"/>
          </a:p>
        </p:txBody>
      </p:sp>
    </p:spTree>
    <p:extLst>
      <p:ext uri="{BB962C8B-B14F-4D97-AF65-F5344CB8AC3E}">
        <p14:creationId xmlns:p14="http://schemas.microsoft.com/office/powerpoint/2010/main" val="167285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E73E5-5C7E-5226-C884-E9C390855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9C369-E8AF-BED9-F0F8-3D4CBA424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5FF12-283A-3C06-1008-8D82F8D049C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3D3FF6-6D87-22B1-C723-6C117CF95201}"/>
              </a:ext>
            </a:extLst>
          </p:cNvPr>
          <p:cNvSpPr>
            <a:spLocks noGrp="1"/>
          </p:cNvSpPr>
          <p:nvPr>
            <p:ph type="sldNum" sz="quarter" idx="5"/>
          </p:nvPr>
        </p:nvSpPr>
        <p:spPr/>
        <p:txBody>
          <a:bodyPr/>
          <a:lstStyle/>
          <a:p>
            <a:fld id="{45FDE381-2FA6-4739-8D2C-0CEF747155F0}" type="slidenum">
              <a:rPr lang="en-GB" smtClean="0"/>
              <a:t>13</a:t>
            </a:fld>
            <a:endParaRPr lang="en-GB"/>
          </a:p>
        </p:txBody>
      </p:sp>
    </p:spTree>
    <p:extLst>
      <p:ext uri="{BB962C8B-B14F-4D97-AF65-F5344CB8AC3E}">
        <p14:creationId xmlns:p14="http://schemas.microsoft.com/office/powerpoint/2010/main" val="368562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21B8-1A90-0C3A-9856-0984EA9618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7D3078-008E-56E5-E0A1-B20B5FEE6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3BDB78-81DE-A3A6-3319-AA4E13D5E7CD}"/>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5" name="Footer Placeholder 4">
            <a:extLst>
              <a:ext uri="{FF2B5EF4-FFF2-40B4-BE49-F238E27FC236}">
                <a16:creationId xmlns:a16="http://schemas.microsoft.com/office/drawing/2014/main" id="{35E40F48-26DE-F8E9-D1A6-0D0E1E65B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1D6084-1851-4F98-A240-E40CFD935EBF}"/>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88425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CC7C-65A3-4E31-CD0D-9584118C4F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29A327-A17F-FEFA-ED15-13AC9A31CB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467B4-5AB9-2518-5108-BC2D3193BC65}"/>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5" name="Footer Placeholder 4">
            <a:extLst>
              <a:ext uri="{FF2B5EF4-FFF2-40B4-BE49-F238E27FC236}">
                <a16:creationId xmlns:a16="http://schemas.microsoft.com/office/drawing/2014/main" id="{BD2952CC-D4C6-46D2-A8A0-D2B527E49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252DE-8239-4324-E44F-40933F1C1272}"/>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70170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4CAA4-D279-9053-0A8A-7062083DF6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72190E-3A17-2F3A-15BA-FEB2EA498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6A8441-87E5-7FF8-2923-4CBA063E5DAC}"/>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5" name="Footer Placeholder 4">
            <a:extLst>
              <a:ext uri="{FF2B5EF4-FFF2-40B4-BE49-F238E27FC236}">
                <a16:creationId xmlns:a16="http://schemas.microsoft.com/office/drawing/2014/main" id="{52C6A065-61AE-B309-B464-FAB14EB1C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436B4-26B2-A7F6-0F2D-53D2788CF0BE}"/>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328615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193D-E312-9F48-9DD0-A4BA1D06D3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0BF21A-E7F2-399B-6A10-A0A2DDA6F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205A6A-98AC-B977-0846-02180C22FC58}"/>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5" name="Footer Placeholder 4">
            <a:extLst>
              <a:ext uri="{FF2B5EF4-FFF2-40B4-BE49-F238E27FC236}">
                <a16:creationId xmlns:a16="http://schemas.microsoft.com/office/drawing/2014/main" id="{17472757-8D06-136F-E379-09C223D147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1D435B-3877-36EB-6AF0-6060053B7800}"/>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191492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4D35-C671-A93A-F804-47D887183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7A7B10-4147-7B78-4205-6C600DFC06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6DDDA-54CF-63FA-44FD-691664551CA0}"/>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5" name="Footer Placeholder 4">
            <a:extLst>
              <a:ext uri="{FF2B5EF4-FFF2-40B4-BE49-F238E27FC236}">
                <a16:creationId xmlns:a16="http://schemas.microsoft.com/office/drawing/2014/main" id="{4AAB2C42-5A95-2186-47FC-29CFC553C8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88AC15-505F-0D88-B69E-EA2519044C4A}"/>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126653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5915-283E-F745-CEAE-A680A67ADE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CA09FC-2032-27DF-04B2-60E16FBD11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E086D5-1DEC-5C5E-84A6-08C09E28C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D2A40F-31D6-BE72-C298-1B8219EFA8D1}"/>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6" name="Footer Placeholder 5">
            <a:extLst>
              <a:ext uri="{FF2B5EF4-FFF2-40B4-BE49-F238E27FC236}">
                <a16:creationId xmlns:a16="http://schemas.microsoft.com/office/drawing/2014/main" id="{9E8D3285-FFC9-6EA3-F001-D79C4CA2B4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4AFA55-A66C-06F2-42F7-EAB559280001}"/>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115947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BEFF-7CD9-96C8-53A0-CC10CD399E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AE59C5-6305-13E1-30BA-241BB31F8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330E2-8EED-7DA2-F7C5-5EBEE1203E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E363BF-57B3-FC08-66AE-599CF7029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A57F93-D7CB-BBC3-A9DF-66F4A0422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FCE43-10E0-1B7B-CC9A-5234E73B2F70}"/>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8" name="Footer Placeholder 7">
            <a:extLst>
              <a:ext uri="{FF2B5EF4-FFF2-40B4-BE49-F238E27FC236}">
                <a16:creationId xmlns:a16="http://schemas.microsoft.com/office/drawing/2014/main" id="{949ED9D6-14D1-71DF-E1B9-CA2368BD6B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184121-B4D3-A23F-DC77-DB565AF448F0}"/>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206231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56DA-4068-1822-EBC3-7C2FAC964A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CB700D-0F39-7A27-D93A-383BDF93C464}"/>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4" name="Footer Placeholder 3">
            <a:extLst>
              <a:ext uri="{FF2B5EF4-FFF2-40B4-BE49-F238E27FC236}">
                <a16:creationId xmlns:a16="http://schemas.microsoft.com/office/drawing/2014/main" id="{5A1C2B6D-109D-F8C1-3065-CE7E0B1FE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50362E-A2C2-FA87-82CD-1C81F1EA9169}"/>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273237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EE1516-2FD7-8F65-B708-1337E2A82AAF}"/>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3" name="Footer Placeholder 2">
            <a:extLst>
              <a:ext uri="{FF2B5EF4-FFF2-40B4-BE49-F238E27FC236}">
                <a16:creationId xmlns:a16="http://schemas.microsoft.com/office/drawing/2014/main" id="{47B427CD-AF5A-FA96-49B0-F0E174AC1B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2EDF38-DCA8-7B83-022F-505DBE63B626}"/>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203665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E753-59FE-7B57-8EB7-5647679F4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BBAFE3-9B2E-827C-E374-6F72E0BAE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E559E4-3721-07D9-84EB-70C52D3F0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136B5-8B2D-6B98-E1BB-6690D95CA110}"/>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6" name="Footer Placeholder 5">
            <a:extLst>
              <a:ext uri="{FF2B5EF4-FFF2-40B4-BE49-F238E27FC236}">
                <a16:creationId xmlns:a16="http://schemas.microsoft.com/office/drawing/2014/main" id="{241BD465-A9D4-4FF4-E265-199521582F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98D7F8-9C24-33FC-A66C-6AC285316659}"/>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37760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2884-A4DF-B2E9-5F2B-6B99957D8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FA6633-4C13-CCB3-25BC-6CE81F58DB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A58F9-5CE3-0810-8A64-AD118E6BB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8B497-EED4-0908-6E49-C1F156779E84}"/>
              </a:ext>
            </a:extLst>
          </p:cNvPr>
          <p:cNvSpPr>
            <a:spLocks noGrp="1"/>
          </p:cNvSpPr>
          <p:nvPr>
            <p:ph type="dt" sz="half" idx="10"/>
          </p:nvPr>
        </p:nvSpPr>
        <p:spPr/>
        <p:txBody>
          <a:bodyPr/>
          <a:lstStyle/>
          <a:p>
            <a:fld id="{A1DD381E-1C10-4F80-B496-CE8907DC7E92}" type="datetimeFigureOut">
              <a:rPr lang="en-GB" smtClean="0"/>
              <a:t>16/05/2025</a:t>
            </a:fld>
            <a:endParaRPr lang="en-GB"/>
          </a:p>
        </p:txBody>
      </p:sp>
      <p:sp>
        <p:nvSpPr>
          <p:cNvPr id="6" name="Footer Placeholder 5">
            <a:extLst>
              <a:ext uri="{FF2B5EF4-FFF2-40B4-BE49-F238E27FC236}">
                <a16:creationId xmlns:a16="http://schemas.microsoft.com/office/drawing/2014/main" id="{F4DE919E-1256-B432-0835-CCABDB36F4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A9AF8A-77ED-F298-4F4C-E2B34CDFE179}"/>
              </a:ext>
            </a:extLst>
          </p:cNvPr>
          <p:cNvSpPr>
            <a:spLocks noGrp="1"/>
          </p:cNvSpPr>
          <p:nvPr>
            <p:ph type="sldNum" sz="quarter" idx="12"/>
          </p:nvPr>
        </p:nvSpPr>
        <p:spPr/>
        <p:txBody>
          <a:bodyPr/>
          <a:lstStyle/>
          <a:p>
            <a:fld id="{149DCC23-2CDC-42BA-9AE3-6F19E9A62B98}" type="slidenum">
              <a:rPr lang="en-GB" smtClean="0"/>
              <a:t>‹#›</a:t>
            </a:fld>
            <a:endParaRPr lang="en-GB"/>
          </a:p>
        </p:txBody>
      </p:sp>
    </p:spTree>
    <p:extLst>
      <p:ext uri="{BB962C8B-B14F-4D97-AF65-F5344CB8AC3E}">
        <p14:creationId xmlns:p14="http://schemas.microsoft.com/office/powerpoint/2010/main" val="404708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4F90C-5A7D-C7FB-06D2-B362FD96D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404B21-2905-D6EF-40B2-0D17B6C4F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C62361-7CD1-8626-0CCF-E06C4CAF2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DD381E-1C10-4F80-B496-CE8907DC7E92}" type="datetimeFigureOut">
              <a:rPr lang="en-GB" smtClean="0"/>
              <a:t>16/05/2025</a:t>
            </a:fld>
            <a:endParaRPr lang="en-GB"/>
          </a:p>
        </p:txBody>
      </p:sp>
      <p:sp>
        <p:nvSpPr>
          <p:cNvPr id="5" name="Footer Placeholder 4">
            <a:extLst>
              <a:ext uri="{FF2B5EF4-FFF2-40B4-BE49-F238E27FC236}">
                <a16:creationId xmlns:a16="http://schemas.microsoft.com/office/drawing/2014/main" id="{499A2BB7-3AAA-1DBA-0609-16C4E4AC9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CA18014-C586-B04D-B532-18F67D0AA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9DCC23-2CDC-42BA-9AE3-6F19E9A62B98}" type="slidenum">
              <a:rPr lang="en-GB" smtClean="0"/>
              <a:t>‹#›</a:t>
            </a:fld>
            <a:endParaRPr lang="en-GB"/>
          </a:p>
        </p:txBody>
      </p:sp>
    </p:spTree>
    <p:extLst>
      <p:ext uri="{BB962C8B-B14F-4D97-AF65-F5344CB8AC3E}">
        <p14:creationId xmlns:p14="http://schemas.microsoft.com/office/powerpoint/2010/main" val="3058549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FD2D-2E72-CB49-EE86-4CD4C5F97A57}"/>
              </a:ext>
            </a:extLst>
          </p:cNvPr>
          <p:cNvSpPr>
            <a:spLocks noGrp="1"/>
          </p:cNvSpPr>
          <p:nvPr>
            <p:ph type="ctrTitle"/>
          </p:nvPr>
        </p:nvSpPr>
        <p:spPr>
          <a:xfrm>
            <a:off x="1449418" y="671208"/>
            <a:ext cx="9293158" cy="5116749"/>
          </a:xfrm>
        </p:spPr>
        <p:txBody>
          <a:bodyPr>
            <a:normAutofit fontScale="90000"/>
          </a:bodyPr>
          <a:lstStyle/>
          <a:p>
            <a:r>
              <a:rPr lang="en-US" sz="3200" dirty="0">
                <a:latin typeface="Verdana" panose="020B0604030504040204" pitchFamily="34" charset="0"/>
                <a:ea typeface="Verdana" panose="020B0604030504040204" pitchFamily="34" charset="0"/>
              </a:rPr>
              <a:t>Arbour House School</a:t>
            </a:r>
            <a:br>
              <a:rPr lang="en-US" sz="3200" dirty="0">
                <a:latin typeface="Verdana" panose="020B0604030504040204" pitchFamily="34" charset="0"/>
                <a:ea typeface="Verdana" panose="020B0604030504040204" pitchFamily="34" charset="0"/>
              </a:rPr>
            </a:br>
            <a:br>
              <a:rPr lang="en-US" sz="3200" dirty="0">
                <a:latin typeface="Verdana" panose="020B0604030504040204" pitchFamily="34" charset="0"/>
                <a:ea typeface="Verdana" panose="020B0604030504040204" pitchFamily="34" charset="0"/>
              </a:rPr>
            </a:br>
            <a:br>
              <a:rPr lang="en-US" dirty="0"/>
            </a:br>
            <a:br>
              <a:rPr lang="en-US" dirty="0"/>
            </a:br>
            <a:br>
              <a:rPr lang="en-US" dirty="0"/>
            </a:br>
            <a:br>
              <a:rPr lang="en-US" dirty="0"/>
            </a:br>
            <a:br>
              <a:rPr lang="en-US" dirty="0"/>
            </a:br>
            <a:br>
              <a:rPr lang="en-US" sz="3100" dirty="0"/>
            </a:br>
            <a:r>
              <a:rPr lang="en-US" sz="2400" dirty="0">
                <a:latin typeface="Verdana" panose="020B0604030504040204" pitchFamily="34" charset="0"/>
                <a:ea typeface="Verdana" panose="020B0604030504040204" pitchFamily="34" charset="0"/>
              </a:rPr>
              <a:t>How We Assess Pupils and Measure Progress</a:t>
            </a:r>
            <a:endParaRPr lang="en-GB" sz="2400"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FBA31809-7C34-D81B-D3D2-023292139A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26" b="6821"/>
          <a:stretch/>
        </p:blipFill>
        <p:spPr bwMode="auto">
          <a:xfrm>
            <a:off x="1449420" y="1970907"/>
            <a:ext cx="4472939" cy="2966935"/>
          </a:xfrm>
          <a:prstGeom prst="rect">
            <a:avLst/>
          </a:prstGeom>
          <a:ln>
            <a:noFill/>
          </a:ln>
          <a:effectLst>
            <a:softEdge rad="190500"/>
          </a:effectLst>
          <a:extLst>
            <a:ext uri="{53640926-AAD7-44D8-BBD7-CCE9431645EC}">
              <a14:shadowObscured xmlns:a14="http://schemas.microsoft.com/office/drawing/2010/main"/>
            </a:ext>
          </a:extLst>
        </p:spPr>
      </p:pic>
      <p:pic>
        <p:nvPicPr>
          <p:cNvPr id="5" name="Picture 4" descr="A picture containing outdoor, window, building, tree&#10;&#10;Description automatically generated">
            <a:extLst>
              <a:ext uri="{FF2B5EF4-FFF2-40B4-BE49-F238E27FC236}">
                <a16:creationId xmlns:a16="http://schemas.microsoft.com/office/drawing/2014/main" id="{EC45931A-F110-4607-CA25-8D13808ED95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l="11343" t="8038" r="10417" b="6425"/>
          <a:stretch/>
        </p:blipFill>
        <p:spPr bwMode="auto">
          <a:xfrm>
            <a:off x="6269642" y="1970907"/>
            <a:ext cx="4472940" cy="2916184"/>
          </a:xfrm>
          <a:prstGeom prst="rect">
            <a:avLst/>
          </a:prstGeom>
          <a:ln>
            <a:noFill/>
          </a:ln>
          <a:effectLst>
            <a:softEdge rad="190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1540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658E9-7958-EABE-7236-0720600FB1E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DD12A32-AD6C-0546-7605-690A6922EDA6}"/>
              </a:ext>
            </a:extLst>
          </p:cNvPr>
          <p:cNvSpPr txBox="1"/>
          <p:nvPr/>
        </p:nvSpPr>
        <p:spPr>
          <a:xfrm>
            <a:off x="429721" y="312796"/>
            <a:ext cx="11486147" cy="1323439"/>
          </a:xfrm>
          <a:prstGeom prst="rect">
            <a:avLst/>
          </a:prstGeom>
          <a:noFill/>
        </p:spPr>
        <p:txBody>
          <a:bodyPr wrap="square">
            <a:spAutoFit/>
          </a:bodyPr>
          <a:lstStyle/>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3607AAFE-144B-0837-D21A-EC37BC999B3A}"/>
              </a:ext>
            </a:extLst>
          </p:cNvPr>
          <p:cNvSpPr txBox="1"/>
          <p:nvPr/>
        </p:nvSpPr>
        <p:spPr>
          <a:xfrm>
            <a:off x="437330" y="517078"/>
            <a:ext cx="11289540" cy="9941183"/>
          </a:xfrm>
          <a:prstGeom prst="rect">
            <a:avLst/>
          </a:prstGeom>
          <a:noFill/>
        </p:spPr>
        <p:txBody>
          <a:bodyPr wrap="square">
            <a:spAutoFit/>
          </a:bodyPr>
          <a:lstStyle/>
          <a:p>
            <a:pPr lvl="0">
              <a:lnSpc>
                <a:spcPct val="150000"/>
              </a:lnSpc>
            </a:pPr>
            <a:r>
              <a:rPr lang="en-US" sz="1600" dirty="0">
                <a:latin typeface="Verdana" panose="020B0604030504040204" pitchFamily="34" charset="0"/>
                <a:ea typeface="Verdana" panose="020B0604030504040204" pitchFamily="34" charset="0"/>
              </a:rPr>
              <a:t>In order to set meaningful academic targets on IEP’s we need to know what pupils can and can’t do, so we use B-Squared to baseline assess pupils and to better inform their future learning plans.  We use:</a:t>
            </a: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 </a:t>
            </a: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p:txBody>
      </p:sp>
      <p:sp>
        <p:nvSpPr>
          <p:cNvPr id="2" name="Flowchart: Alternate Process 1">
            <a:extLst>
              <a:ext uri="{FF2B5EF4-FFF2-40B4-BE49-F238E27FC236}">
                <a16:creationId xmlns:a16="http://schemas.microsoft.com/office/drawing/2014/main" id="{7BCE12FD-CA59-389E-65AB-941C2376B68F}"/>
              </a:ext>
            </a:extLst>
          </p:cNvPr>
          <p:cNvSpPr/>
          <p:nvPr/>
        </p:nvSpPr>
        <p:spPr>
          <a:xfrm>
            <a:off x="429721" y="1731523"/>
            <a:ext cx="3527382" cy="4356482"/>
          </a:xfrm>
          <a:prstGeom prst="flowChartAlternateProcess">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sz="1400" b="1" dirty="0">
              <a:latin typeface="Verdana" panose="020B0604030504040204" pitchFamily="34" charset="0"/>
              <a:ea typeface="Verdana" panose="020B0604030504040204" pitchFamily="34" charset="0"/>
            </a:endParaRPr>
          </a:p>
          <a:p>
            <a:pPr lvl="0"/>
            <a:endParaRPr lang="en-US" sz="1400" b="1" dirty="0">
              <a:latin typeface="Verdana" panose="020B0604030504040204" pitchFamily="34" charset="0"/>
              <a:ea typeface="Verdana" panose="020B0604030504040204" pitchFamily="34" charset="0"/>
            </a:endParaRPr>
          </a:p>
          <a:p>
            <a:pPr lvl="0"/>
            <a:endParaRPr lang="en-US" sz="1400" b="1" dirty="0">
              <a:latin typeface="Verdana" panose="020B0604030504040204" pitchFamily="34" charset="0"/>
              <a:ea typeface="Verdana" panose="020B0604030504040204" pitchFamily="34" charset="0"/>
            </a:endParaRPr>
          </a:p>
          <a:p>
            <a:pPr lvl="0"/>
            <a:r>
              <a:rPr lang="en-US" sz="1400" b="1" dirty="0">
                <a:solidFill>
                  <a:schemeClr val="tx1"/>
                </a:solidFill>
                <a:latin typeface="Verdana" panose="020B0604030504040204" pitchFamily="34" charset="0"/>
                <a:ea typeface="Verdana" panose="020B0604030504040204" pitchFamily="34" charset="0"/>
              </a:rPr>
              <a:t>B-Squared Progression Steps:</a:t>
            </a:r>
          </a:p>
          <a:p>
            <a:pPr lvl="0"/>
            <a:endParaRPr lang="en-US" sz="1000" dirty="0">
              <a:solidFill>
                <a:schemeClr val="tx1"/>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This is an observation-based, formative assessment framework for use with pupils who are engaged in subject-specific learning. </a:t>
            </a:r>
          </a:p>
          <a:p>
            <a:pPr marL="285750" lvl="0" indent="-285750">
              <a:buFont typeface="Arial" panose="020B0604020202020204" pitchFamily="34" charset="0"/>
              <a:buChar char="•"/>
            </a:pPr>
            <a:endParaRPr lang="en-US" sz="1200" dirty="0">
              <a:solidFill>
                <a:schemeClr val="tx1"/>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It helps teachers to identify and record the ongoing achievements of pupils who are working below age-related expectations in some or all areas of their development. </a:t>
            </a:r>
          </a:p>
          <a:p>
            <a:pPr marL="285750" lvl="0" indent="-285750">
              <a:buFont typeface="Arial" panose="020B0604020202020204" pitchFamily="34" charset="0"/>
              <a:buChar char="•"/>
            </a:pPr>
            <a:endParaRPr lang="en-US" sz="1200" dirty="0">
              <a:solidFill>
                <a:schemeClr val="tx1"/>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It can be used with pupils who are studying from a formal curriculum or those engaged in a semi-formal approach to learning. </a:t>
            </a:r>
          </a:p>
          <a:p>
            <a:pPr marL="285750" lvl="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p:txBody>
      </p:sp>
      <p:sp>
        <p:nvSpPr>
          <p:cNvPr id="4" name="Flowchart: Alternate Process 3">
            <a:extLst>
              <a:ext uri="{FF2B5EF4-FFF2-40B4-BE49-F238E27FC236}">
                <a16:creationId xmlns:a16="http://schemas.microsoft.com/office/drawing/2014/main" id="{7DB7B577-D701-B3FF-E517-B26566DBB958}"/>
              </a:ext>
            </a:extLst>
          </p:cNvPr>
          <p:cNvSpPr/>
          <p:nvPr/>
        </p:nvSpPr>
        <p:spPr>
          <a:xfrm>
            <a:off x="4283157" y="1731523"/>
            <a:ext cx="3527382" cy="4356482"/>
          </a:xfrm>
          <a:prstGeom prst="flowChartAlternateProcess">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600" dirty="0"/>
              <a:t>B-Squared Steps4Life:</a:t>
            </a:r>
          </a:p>
          <a:p>
            <a:pPr lvl="0"/>
            <a:endParaRPr lang="en-US" sz="1600" dirty="0"/>
          </a:p>
          <a:p>
            <a:pPr lvl="0"/>
            <a:endParaRPr lang="en-US" sz="1600" dirty="0"/>
          </a:p>
          <a:p>
            <a:pPr lvl="0"/>
            <a:endParaRPr lang="en-US" sz="1600" dirty="0"/>
          </a:p>
          <a:p>
            <a:pPr lvl="0"/>
            <a:endParaRPr lang="en-US" sz="1400" b="0" i="0" dirty="0">
              <a:solidFill>
                <a:schemeClr val="bg1"/>
              </a:solidFill>
              <a:effectLst/>
              <a:latin typeface="Verdana" panose="020B0604030504040204" pitchFamily="34" charset="0"/>
              <a:ea typeface="Verdana" panose="020B0604030504040204" pitchFamily="34" charset="0"/>
            </a:endParaRPr>
          </a:p>
          <a:p>
            <a:pPr lvl="0"/>
            <a:endParaRPr lang="en-US" sz="1400" dirty="0">
              <a:solidFill>
                <a:schemeClr val="bg1"/>
              </a:solidFill>
              <a:latin typeface="Verdana" panose="020B0604030504040204" pitchFamily="34" charset="0"/>
              <a:ea typeface="Verdana" panose="020B0604030504040204" pitchFamily="34" charset="0"/>
            </a:endParaRPr>
          </a:p>
          <a:p>
            <a:pPr lvl="0"/>
            <a:endParaRPr lang="en-US" sz="1400" b="0" i="0" dirty="0">
              <a:solidFill>
                <a:schemeClr val="bg1"/>
              </a:solidFill>
              <a:effectLst/>
              <a:latin typeface="Verdana" panose="020B0604030504040204" pitchFamily="34" charset="0"/>
              <a:ea typeface="Verdana" panose="020B0604030504040204" pitchFamily="34" charset="0"/>
            </a:endParaRPr>
          </a:p>
          <a:p>
            <a:pPr lvl="0"/>
            <a:r>
              <a:rPr lang="en-US" sz="1400" dirty="0">
                <a:solidFill>
                  <a:schemeClr val="bg1"/>
                </a:solidFill>
                <a:latin typeface="Verdana" panose="020B0604030504040204" pitchFamily="34" charset="0"/>
                <a:ea typeface="Verdana" panose="020B0604030504040204" pitchFamily="34" charset="0"/>
              </a:rPr>
              <a:t>a</a:t>
            </a:r>
          </a:p>
          <a:p>
            <a:pPr lvl="0"/>
            <a:endParaRPr lang="en-US" sz="1400" b="0" i="0" dirty="0">
              <a:solidFill>
                <a:schemeClr val="bg1"/>
              </a:solidFill>
              <a:effectLst/>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endParaRPr lang="en-US" sz="800" b="1" dirty="0">
              <a:solidFill>
                <a:schemeClr val="bg1"/>
              </a:solidFill>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endParaRPr lang="en-US" sz="1600" b="1" dirty="0">
              <a:solidFill>
                <a:schemeClr val="bg1"/>
              </a:solidFill>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endParaRPr lang="en-US" sz="1400" b="1" dirty="0">
              <a:solidFill>
                <a:schemeClr val="bg1"/>
              </a:solidFill>
              <a:latin typeface="Verdana" panose="020B0604030504040204" pitchFamily="34" charset="0"/>
              <a:ea typeface="Verdana" panose="020B0604030504040204" pitchFamily="34" charset="0"/>
            </a:endParaRPr>
          </a:p>
          <a:p>
            <a:pPr lvl="0"/>
            <a:r>
              <a:rPr lang="en-US" sz="1400" b="1" dirty="0">
                <a:solidFill>
                  <a:schemeClr val="tx1"/>
                </a:solidFill>
                <a:latin typeface="Verdana" panose="020B0604030504040204" pitchFamily="34" charset="0"/>
                <a:ea typeface="Verdana" panose="020B0604030504040204" pitchFamily="34" charset="0"/>
              </a:rPr>
              <a:t>B-Squared Steps4Life:</a:t>
            </a:r>
            <a:endParaRPr lang="en-US" sz="1400" b="1" i="0" dirty="0">
              <a:solidFill>
                <a:schemeClr val="tx1"/>
              </a:solidFill>
              <a:effectLst/>
              <a:latin typeface="Verdana" panose="020B0604030504040204" pitchFamily="34" charset="0"/>
              <a:ea typeface="Verdana" panose="020B0604030504040204" pitchFamily="34" charset="0"/>
            </a:endParaRPr>
          </a:p>
          <a:p>
            <a:pPr lvl="0"/>
            <a:endParaRPr lang="en-US" sz="1000" dirty="0">
              <a:solidFill>
                <a:schemeClr val="tx1"/>
              </a:solidFill>
              <a:latin typeface="Verdana" panose="020B0604030504040204" pitchFamily="34" charset="0"/>
              <a:ea typeface="Verdana" panose="020B0604030504040204" pitchFamily="34" charset="0"/>
            </a:endParaRPr>
          </a:p>
          <a:p>
            <a:pPr lvl="0"/>
            <a:r>
              <a:rPr lang="en-US" sz="1200" b="0" i="0" dirty="0">
                <a:solidFill>
                  <a:schemeClr val="tx1"/>
                </a:solidFill>
                <a:effectLst/>
                <a:latin typeface="Verdana" panose="020B0604030504040204" pitchFamily="34" charset="0"/>
                <a:ea typeface="Verdana" panose="020B0604030504040204" pitchFamily="34" charset="0"/>
              </a:rPr>
              <a:t>Steps 4 Life covers a huge ability range and a wide range of skills. </a:t>
            </a:r>
          </a:p>
          <a:p>
            <a:pPr lvl="0"/>
            <a:r>
              <a:rPr lang="en-US" sz="1200" b="0" i="0" dirty="0">
                <a:solidFill>
                  <a:schemeClr val="tx1"/>
                </a:solidFill>
                <a:effectLst/>
                <a:latin typeface="Verdana" panose="020B0604030504040204" pitchFamily="34" charset="0"/>
                <a:ea typeface="Verdana" panose="020B0604030504040204" pitchFamily="34" charset="0"/>
              </a:rPr>
              <a:t>It is designed to support pupils to </a:t>
            </a:r>
            <a:r>
              <a:rPr lang="en-US" sz="1200" b="1" i="0" dirty="0">
                <a:solidFill>
                  <a:schemeClr val="tx1"/>
                </a:solidFill>
                <a:effectLst/>
                <a:latin typeface="Verdana" panose="020B0604030504040204" pitchFamily="34" charset="0"/>
                <a:ea typeface="Verdana" panose="020B0604030504040204" pitchFamily="34" charset="0"/>
              </a:rPr>
              <a:t>Prepare for Adulthood (PFA)</a:t>
            </a:r>
            <a:r>
              <a:rPr lang="en-US" sz="1200" dirty="0">
                <a:solidFill>
                  <a:schemeClr val="tx1"/>
                </a:solidFill>
                <a:latin typeface="Verdana" panose="020B0604030504040204" pitchFamily="34" charset="0"/>
                <a:ea typeface="Verdana" panose="020B0604030504040204" pitchFamily="34" charset="0"/>
              </a:rPr>
              <a:t>.  </a:t>
            </a:r>
            <a:r>
              <a:rPr lang="en-US" sz="1200" b="0" i="0" dirty="0">
                <a:solidFill>
                  <a:schemeClr val="tx1"/>
                </a:solidFill>
                <a:effectLst/>
                <a:latin typeface="Verdana" panose="020B0604030504040204" pitchFamily="34" charset="0"/>
                <a:ea typeface="Verdana" panose="020B0604030504040204" pitchFamily="34" charset="0"/>
              </a:rPr>
              <a:t>It covers</a:t>
            </a:r>
          </a:p>
          <a:p>
            <a:pPr marL="285750" lvl="0" indent="-285750">
              <a:buFont typeface="Arial" panose="020B0604020202020204" pitchFamily="34" charset="0"/>
              <a:buChar char="•"/>
            </a:pPr>
            <a:r>
              <a:rPr lang="en-US" sz="1200" b="1" dirty="0">
                <a:solidFill>
                  <a:schemeClr val="tx1"/>
                </a:solidFill>
                <a:latin typeface="Verdana" panose="020B0604030504040204" pitchFamily="34" charset="0"/>
                <a:ea typeface="Verdana" panose="020B0604030504040204" pitchFamily="34" charset="0"/>
              </a:rPr>
              <a:t>Academic skills: </a:t>
            </a:r>
            <a:r>
              <a:rPr lang="en-US" sz="1200" dirty="0">
                <a:solidFill>
                  <a:schemeClr val="tx1"/>
                </a:solidFill>
                <a:latin typeface="Verdana" panose="020B0604030504040204" pitchFamily="34" charset="0"/>
                <a:ea typeface="Verdana" panose="020B0604030504040204" pitchFamily="34" charset="0"/>
              </a:rPr>
              <a:t>English, Maths, </a:t>
            </a:r>
            <a:r>
              <a:rPr lang="en-US" sz="1200" b="0" i="0" dirty="0">
                <a:solidFill>
                  <a:schemeClr val="tx1"/>
                </a:solidFill>
                <a:effectLst/>
                <a:latin typeface="Verdana" panose="020B0604030504040204" pitchFamily="34" charset="0"/>
                <a:ea typeface="Verdana" panose="020B0604030504040204" pitchFamily="34" charset="0"/>
              </a:rPr>
              <a:t>PSD (including Relationship &amp; Sex Education),  and Digital Skills; </a:t>
            </a:r>
          </a:p>
          <a:p>
            <a:pPr marL="285750" lvl="0" indent="-285750">
              <a:buFont typeface="Arial" panose="020B0604020202020204" pitchFamily="34" charset="0"/>
              <a:buChar char="•"/>
            </a:pPr>
            <a:endParaRPr lang="en-US" sz="1200" b="1" i="0" dirty="0">
              <a:solidFill>
                <a:schemeClr val="tx1"/>
              </a:solidFill>
              <a:effectLst/>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200" b="1" i="0" dirty="0">
                <a:solidFill>
                  <a:schemeClr val="tx1"/>
                </a:solidFill>
                <a:effectLst/>
                <a:latin typeface="Verdana" panose="020B0604030504040204" pitchFamily="34" charset="0"/>
                <a:ea typeface="Verdana" panose="020B0604030504040204" pitchFamily="34" charset="0"/>
              </a:rPr>
              <a:t>Life Skills: </a:t>
            </a:r>
            <a:r>
              <a:rPr lang="en-US" sz="1200" b="0" i="0" dirty="0">
                <a:solidFill>
                  <a:schemeClr val="tx1"/>
                </a:solidFill>
                <a:effectLst/>
                <a:latin typeface="Verdana" panose="020B0604030504040204" pitchFamily="34" charset="0"/>
                <a:ea typeface="Verdana" panose="020B0604030504040204" pitchFamily="34" charset="0"/>
              </a:rPr>
              <a:t>Food, Independence, Self Care and Travel.</a:t>
            </a:r>
          </a:p>
          <a:p>
            <a:pPr marL="285750" lvl="0" indent="-285750">
              <a:buFont typeface="Arial" panose="020B0604020202020204" pitchFamily="34" charset="0"/>
              <a:buChar char="•"/>
            </a:pPr>
            <a:endParaRPr lang="en-US" sz="1200" b="1" i="0" dirty="0">
              <a:solidFill>
                <a:schemeClr val="tx1"/>
              </a:solidFill>
              <a:effectLst/>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200" b="1" i="0" dirty="0">
                <a:solidFill>
                  <a:schemeClr val="tx1"/>
                </a:solidFill>
                <a:effectLst/>
                <a:latin typeface="Verdana" panose="020B0604030504040204" pitchFamily="34" charset="0"/>
                <a:ea typeface="Verdana" panose="020B0604030504040204" pitchFamily="34" charset="0"/>
              </a:rPr>
              <a:t>Employability Skills: </a:t>
            </a:r>
            <a:r>
              <a:rPr lang="en-US" sz="1200" b="0" i="0" dirty="0">
                <a:solidFill>
                  <a:schemeClr val="tx1"/>
                </a:solidFill>
                <a:effectLst/>
                <a:latin typeface="Verdana" panose="020B0604030504040204" pitchFamily="34" charset="0"/>
                <a:ea typeface="Verdana" panose="020B0604030504040204" pitchFamily="34" charset="0"/>
              </a:rPr>
              <a:t>Identifying a Job, Getting a Job, Your Rights, Workplace Routines, and Workplace Skills.</a:t>
            </a:r>
          </a:p>
          <a:p>
            <a:pPr marL="285750" lvl="0" indent="-285750">
              <a:buFont typeface="Arial" panose="020B0604020202020204" pitchFamily="34" charset="0"/>
              <a:buChar char="•"/>
            </a:pPr>
            <a:endParaRPr lang="en-US" sz="1200" dirty="0">
              <a:solidFill>
                <a:schemeClr val="bg1"/>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200" b="0" i="0" dirty="0">
              <a:solidFill>
                <a:schemeClr val="bg1"/>
              </a:solidFill>
              <a:effectLst/>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200" dirty="0">
              <a:solidFill>
                <a:schemeClr val="bg1"/>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200" b="0" i="0" dirty="0">
              <a:solidFill>
                <a:schemeClr val="bg1"/>
              </a:solidFill>
              <a:effectLst/>
              <a:latin typeface="Verdana" panose="020B0604030504040204" pitchFamily="34" charset="0"/>
              <a:ea typeface="Verdana" panose="020B0604030504040204" pitchFamily="34" charset="0"/>
            </a:endParaRPr>
          </a:p>
          <a:p>
            <a:pPr lvl="0"/>
            <a:endParaRPr lang="en-US" sz="1600" dirty="0">
              <a:solidFill>
                <a:schemeClr val="bg1"/>
              </a:solidFill>
              <a:latin typeface="Lato" panose="020F0502020204030203" pitchFamily="34" charset="0"/>
            </a:endParaRPr>
          </a:p>
          <a:p>
            <a:pPr lvl="0"/>
            <a:endParaRPr lang="en-US" sz="1600" dirty="0">
              <a:solidFill>
                <a:schemeClr val="bg1"/>
              </a:solidFill>
              <a:latin typeface="Lato" panose="020F0502020204030203" pitchFamily="34" charset="0"/>
            </a:endParaRPr>
          </a:p>
          <a:p>
            <a:pPr lvl="0"/>
            <a:endParaRPr lang="en-US" sz="1600" dirty="0">
              <a:solidFill>
                <a:schemeClr val="bg1"/>
              </a:solidFill>
              <a:latin typeface="Lato" panose="020F0502020204030203" pitchFamily="34" charset="0"/>
            </a:endParaRPr>
          </a:p>
          <a:p>
            <a:pPr lvl="0"/>
            <a:endParaRPr lang="en-US" sz="1600" dirty="0">
              <a:solidFill>
                <a:schemeClr val="bg1"/>
              </a:solidFill>
              <a:latin typeface="Lato" panose="020F0502020204030203" pitchFamily="34" charset="0"/>
            </a:endParaRPr>
          </a:p>
          <a:p>
            <a:pPr lvl="0"/>
            <a:endParaRPr lang="en-US" sz="1600" dirty="0">
              <a:solidFill>
                <a:schemeClr val="bg1"/>
              </a:solidFill>
              <a:latin typeface="Lato" panose="020F0502020204030203" pitchFamily="34" charset="0"/>
            </a:endParaRPr>
          </a:p>
          <a:p>
            <a:pPr lvl="0"/>
            <a:endParaRPr lang="en-US" sz="1600" dirty="0">
              <a:solidFill>
                <a:schemeClr val="bg1"/>
              </a:solidFill>
            </a:endParaRPr>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a:p>
            <a:pPr lvl="0"/>
            <a:endParaRPr lang="en-US" sz="1600" dirty="0"/>
          </a:p>
        </p:txBody>
      </p:sp>
      <p:sp>
        <p:nvSpPr>
          <p:cNvPr id="5" name="Flowchart: Alternate Process 4">
            <a:extLst>
              <a:ext uri="{FF2B5EF4-FFF2-40B4-BE49-F238E27FC236}">
                <a16:creationId xmlns:a16="http://schemas.microsoft.com/office/drawing/2014/main" id="{07754485-9241-9E21-5874-5ABA1D907E91}"/>
              </a:ext>
            </a:extLst>
          </p:cNvPr>
          <p:cNvSpPr/>
          <p:nvPr/>
        </p:nvSpPr>
        <p:spPr>
          <a:xfrm>
            <a:off x="8136593" y="1731523"/>
            <a:ext cx="3527382" cy="4356482"/>
          </a:xfrm>
          <a:prstGeom prst="flowChartAlternateProcess">
            <a:avLst/>
          </a:prstGeom>
          <a:noFill/>
          <a:ln w="254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buNone/>
            </a:pPr>
            <a:endParaRPr lang="en-US" sz="1400" b="1" dirty="0">
              <a:solidFill>
                <a:schemeClr val="bg1"/>
              </a:solidFill>
              <a:latin typeface="Verdana" panose="020B0604030504040204" pitchFamily="34" charset="0"/>
              <a:ea typeface="Verdana" panose="020B0604030504040204" pitchFamily="34" charset="0"/>
            </a:endParaRPr>
          </a:p>
          <a:p>
            <a:pPr algn="l">
              <a:buNone/>
            </a:pPr>
            <a:endParaRPr lang="en-US" sz="800" b="1" dirty="0">
              <a:solidFill>
                <a:schemeClr val="bg1"/>
              </a:solidFill>
              <a:latin typeface="Verdana" panose="020B0604030504040204" pitchFamily="34" charset="0"/>
              <a:ea typeface="Verdana" panose="020B0604030504040204" pitchFamily="34" charset="0"/>
            </a:endParaRPr>
          </a:p>
          <a:p>
            <a:pPr algn="l">
              <a:buNone/>
            </a:pPr>
            <a:endParaRPr lang="en-US" sz="800" b="1" dirty="0">
              <a:solidFill>
                <a:schemeClr val="bg1"/>
              </a:solidFill>
              <a:latin typeface="Verdana" panose="020B0604030504040204" pitchFamily="34" charset="0"/>
              <a:ea typeface="Verdana" panose="020B0604030504040204" pitchFamily="34" charset="0"/>
            </a:endParaRPr>
          </a:p>
          <a:p>
            <a:pPr algn="l">
              <a:buNone/>
            </a:pPr>
            <a:endParaRPr lang="en-US" sz="1400" b="1" dirty="0">
              <a:solidFill>
                <a:schemeClr val="bg1"/>
              </a:solidFill>
              <a:latin typeface="Verdana" panose="020B0604030504040204" pitchFamily="34" charset="0"/>
              <a:ea typeface="Verdana" panose="020B0604030504040204" pitchFamily="34" charset="0"/>
            </a:endParaRPr>
          </a:p>
          <a:p>
            <a:pPr algn="l">
              <a:buNone/>
            </a:pPr>
            <a:endParaRPr lang="en-US" sz="1400" b="1" dirty="0">
              <a:solidFill>
                <a:schemeClr val="bg1"/>
              </a:solidFill>
              <a:latin typeface="Verdana" panose="020B0604030504040204" pitchFamily="34" charset="0"/>
              <a:ea typeface="Verdana" panose="020B0604030504040204" pitchFamily="34" charset="0"/>
            </a:endParaRPr>
          </a:p>
          <a:p>
            <a:pPr algn="l">
              <a:buNone/>
            </a:pPr>
            <a:r>
              <a:rPr lang="en-US" sz="1400" b="1" dirty="0">
                <a:solidFill>
                  <a:schemeClr val="tx1"/>
                </a:solidFill>
                <a:latin typeface="Verdana" panose="020B0604030504040204" pitchFamily="34" charset="0"/>
                <a:ea typeface="Verdana" panose="020B0604030504040204" pitchFamily="34" charset="0"/>
              </a:rPr>
              <a:t>B-Squared Autism Progress:</a:t>
            </a:r>
          </a:p>
          <a:p>
            <a:pPr algn="l">
              <a:buNone/>
            </a:pPr>
            <a:endParaRPr lang="en-US" sz="1000" dirty="0">
              <a:solidFill>
                <a:schemeClr val="tx1"/>
              </a:solidFill>
              <a:latin typeface="Verdana" panose="020B0604030504040204" pitchFamily="34" charset="0"/>
              <a:ea typeface="Verdana" panose="020B0604030504040204" pitchFamily="34" charset="0"/>
            </a:endParaRPr>
          </a:p>
          <a:p>
            <a:pPr algn="l">
              <a:buNone/>
            </a:pPr>
            <a:r>
              <a:rPr lang="en-US" sz="1200" b="0" i="0" dirty="0">
                <a:solidFill>
                  <a:schemeClr val="tx1"/>
                </a:solidFill>
                <a:effectLst/>
                <a:latin typeface="Verdana" panose="020B0604030504040204" pitchFamily="34" charset="0"/>
                <a:ea typeface="Verdana" panose="020B0604030504040204" pitchFamily="34" charset="0"/>
              </a:rPr>
              <a:t>Based on </a:t>
            </a:r>
            <a:r>
              <a:rPr lang="en-US" sz="1200" b="1" i="0" dirty="0">
                <a:solidFill>
                  <a:schemeClr val="tx1"/>
                </a:solidFill>
                <a:effectLst/>
                <a:latin typeface="Verdana" panose="020B0604030504040204" pitchFamily="34" charset="0"/>
                <a:ea typeface="Verdana" panose="020B0604030504040204" pitchFamily="34" charset="0"/>
              </a:rPr>
              <a:t>SCERTS</a:t>
            </a:r>
            <a:r>
              <a:rPr lang="en-US" sz="1200" dirty="0">
                <a:solidFill>
                  <a:schemeClr val="tx1"/>
                </a:solidFill>
                <a:latin typeface="Verdana" panose="020B0604030504040204" pitchFamily="34" charset="0"/>
                <a:ea typeface="Verdana" panose="020B0604030504040204" pitchFamily="34" charset="0"/>
              </a:rPr>
              <a:t> this is </a:t>
            </a:r>
            <a:r>
              <a:rPr lang="en-US" sz="1200" b="0" i="0" dirty="0">
                <a:solidFill>
                  <a:schemeClr val="tx1"/>
                </a:solidFill>
                <a:effectLst/>
                <a:latin typeface="Verdana" panose="020B0604030504040204" pitchFamily="34" charset="0"/>
                <a:ea typeface="Verdana" panose="020B0604030504040204" pitchFamily="34" charset="0"/>
              </a:rPr>
              <a:t>used alongside academic assessment to help profile a pupil’s needs.  It has a range of skills spread over a set of progressive levels in 4 areas:</a:t>
            </a:r>
          </a:p>
          <a:p>
            <a:pPr algn="l">
              <a:buNone/>
            </a:pPr>
            <a:endParaRPr lang="en-US" sz="800" b="0" i="0" dirty="0">
              <a:solidFill>
                <a:schemeClr val="tx1"/>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en-US" sz="1200" b="0" i="0" dirty="0">
                <a:solidFill>
                  <a:schemeClr val="tx1"/>
                </a:solidFill>
                <a:effectLst/>
                <a:latin typeface="Verdana" panose="020B0604030504040204" pitchFamily="34" charset="0"/>
                <a:ea typeface="Verdana" panose="020B0604030504040204" pitchFamily="34" charset="0"/>
              </a:rPr>
              <a:t> Communication</a:t>
            </a:r>
          </a:p>
          <a:p>
            <a:pPr algn="l">
              <a:buFont typeface="Arial" panose="020B0604020202020204" pitchFamily="34" charset="0"/>
              <a:buChar char="•"/>
            </a:pPr>
            <a:r>
              <a:rPr lang="en-US" sz="1200" b="0" i="0" dirty="0">
                <a:solidFill>
                  <a:schemeClr val="tx1"/>
                </a:solidFill>
                <a:effectLst/>
                <a:latin typeface="Verdana" panose="020B0604030504040204" pitchFamily="34" charset="0"/>
                <a:ea typeface="Verdana" panose="020B0604030504040204" pitchFamily="34" charset="0"/>
              </a:rPr>
              <a:t> Flexibility of Thought</a:t>
            </a:r>
          </a:p>
          <a:p>
            <a:pPr algn="l">
              <a:buFont typeface="Arial" panose="020B0604020202020204" pitchFamily="34" charset="0"/>
              <a:buChar char="•"/>
            </a:pPr>
            <a:r>
              <a:rPr lang="en-US" sz="1200" b="0" i="0" dirty="0">
                <a:solidFill>
                  <a:schemeClr val="tx1"/>
                </a:solidFill>
                <a:effectLst/>
                <a:latin typeface="Verdana" panose="020B0604030504040204" pitchFamily="34" charset="0"/>
                <a:ea typeface="Verdana" panose="020B0604030504040204" pitchFamily="34" charset="0"/>
              </a:rPr>
              <a:t> Social Interaction</a:t>
            </a:r>
          </a:p>
          <a:p>
            <a:pPr algn="l">
              <a:buFont typeface="Arial" panose="020B0604020202020204" pitchFamily="34" charset="0"/>
              <a:buChar char="•"/>
            </a:pPr>
            <a:r>
              <a:rPr lang="en-US" sz="1200" b="0" i="0" dirty="0">
                <a:solidFill>
                  <a:schemeClr val="tx1"/>
                </a:solidFill>
                <a:effectLst/>
                <a:latin typeface="Verdana" panose="020B0604030504040204" pitchFamily="34" charset="0"/>
                <a:ea typeface="Verdana" panose="020B0604030504040204" pitchFamily="34" charset="0"/>
              </a:rPr>
              <a:t> Emotional Regulation</a:t>
            </a:r>
          </a:p>
          <a:p>
            <a:pPr algn="l">
              <a:buFont typeface="Arial" panose="020B0604020202020204" pitchFamily="34" charset="0"/>
              <a:buChar char="•"/>
            </a:pPr>
            <a:endParaRPr lang="en-US" sz="800" b="0" i="0" dirty="0">
              <a:solidFill>
                <a:schemeClr val="tx1"/>
              </a:solidFill>
              <a:effectLst/>
              <a:latin typeface="Verdana" panose="020B0604030504040204" pitchFamily="34" charset="0"/>
              <a:ea typeface="Verdana" panose="020B0604030504040204" pitchFamily="34" charset="0"/>
            </a:endParaRPr>
          </a:p>
          <a:p>
            <a:pPr algn="l"/>
            <a:r>
              <a:rPr lang="en-US" sz="1200" b="0" i="0" dirty="0">
                <a:solidFill>
                  <a:schemeClr val="tx1"/>
                </a:solidFill>
                <a:effectLst/>
                <a:latin typeface="Verdana" panose="020B0604030504040204" pitchFamily="34" charset="0"/>
                <a:ea typeface="Verdana" panose="020B0604030504040204" pitchFamily="34" charset="0"/>
              </a:rPr>
              <a:t>Each area goes from Level 1 (around birth) to Level 17 (early adulthood).   </a:t>
            </a:r>
            <a:r>
              <a:rPr lang="en-US" sz="1200" dirty="0">
                <a:solidFill>
                  <a:schemeClr val="tx1"/>
                </a:solidFill>
                <a:latin typeface="Verdana" panose="020B0604030504040204" pitchFamily="34" charset="0"/>
                <a:ea typeface="Verdana" panose="020B0604030504040204" pitchFamily="34" charset="0"/>
              </a:rPr>
              <a:t>It offers</a:t>
            </a:r>
            <a:r>
              <a:rPr lang="en-US" sz="1200" b="0" i="0" dirty="0">
                <a:solidFill>
                  <a:schemeClr val="tx1"/>
                </a:solidFill>
                <a:effectLst/>
                <a:latin typeface="Verdana" panose="020B0604030504040204" pitchFamily="34" charset="0"/>
                <a:ea typeface="Verdana" panose="020B0604030504040204" pitchFamily="34" charset="0"/>
              </a:rPr>
              <a:t> a list of strategies for each area and each level to support pupils.</a:t>
            </a:r>
            <a:endParaRPr lang="en-US" sz="800" b="0" i="0" dirty="0">
              <a:solidFill>
                <a:schemeClr val="tx1"/>
              </a:solidFill>
              <a:effectLst/>
              <a:latin typeface="Verdana" panose="020B0604030504040204" pitchFamily="34" charset="0"/>
              <a:ea typeface="Verdana" panose="020B0604030504040204" pitchFamily="34" charset="0"/>
            </a:endParaRPr>
          </a:p>
          <a:p>
            <a:pPr algn="l"/>
            <a:r>
              <a:rPr lang="en-US" sz="1200" b="0" i="0" dirty="0">
                <a:solidFill>
                  <a:schemeClr val="tx1"/>
                </a:solidFill>
                <a:effectLst/>
                <a:latin typeface="Verdana" panose="020B0604030504040204" pitchFamily="34" charset="0"/>
                <a:ea typeface="Verdana" panose="020B0604030504040204" pitchFamily="34" charset="0"/>
              </a:rPr>
              <a:t>It is useful, even for pupils that do not have Autism, as all of our pupils experience difficulty in at least one of the 4 areas.</a:t>
            </a:r>
          </a:p>
          <a:p>
            <a:pPr algn="l"/>
            <a:endParaRPr lang="en-US" sz="1200" dirty="0">
              <a:solidFill>
                <a:schemeClr val="tx1"/>
              </a:solidFill>
              <a:latin typeface="Verdana" panose="020B0604030504040204" pitchFamily="34" charset="0"/>
              <a:ea typeface="Verdana" panose="020B0604030504040204" pitchFamily="34" charset="0"/>
            </a:endParaRPr>
          </a:p>
          <a:p>
            <a:pPr algn="l"/>
            <a:endParaRPr lang="en-US" sz="1200" b="0" i="0" dirty="0">
              <a:solidFill>
                <a:schemeClr val="bg1"/>
              </a:solidFill>
              <a:effectLst/>
              <a:latin typeface="Verdana" panose="020B0604030504040204" pitchFamily="34" charset="0"/>
              <a:ea typeface="Verdana" panose="020B0604030504040204" pitchFamily="34" charset="0"/>
            </a:endParaRPr>
          </a:p>
          <a:p>
            <a:pPr algn="l"/>
            <a:endParaRPr lang="en-US" sz="1400" dirty="0">
              <a:solidFill>
                <a:schemeClr val="bg1"/>
              </a:solidFill>
              <a:latin typeface="Verdana" panose="020B0604030504040204" pitchFamily="34" charset="0"/>
              <a:ea typeface="Verdana" panose="020B0604030504040204" pitchFamily="34" charset="0"/>
            </a:endParaRPr>
          </a:p>
          <a:p>
            <a:pPr algn="l"/>
            <a:endParaRPr lang="en-US" sz="1400" b="0" i="0" dirty="0">
              <a:solidFill>
                <a:schemeClr val="bg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5174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E25A5-423E-94F5-5C5D-40BA048F140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3B53799-AA69-CC89-BFE3-407E69BBB2A5}"/>
              </a:ext>
            </a:extLst>
          </p:cNvPr>
          <p:cNvSpPr txBox="1"/>
          <p:nvPr/>
        </p:nvSpPr>
        <p:spPr>
          <a:xfrm>
            <a:off x="429721" y="312796"/>
            <a:ext cx="11486147" cy="1323439"/>
          </a:xfrm>
          <a:prstGeom prst="rect">
            <a:avLst/>
          </a:prstGeom>
          <a:noFill/>
        </p:spPr>
        <p:txBody>
          <a:bodyPr wrap="square">
            <a:spAutoFit/>
          </a:bodyPr>
          <a:lstStyle/>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p:txBody>
      </p:sp>
      <p:sp>
        <p:nvSpPr>
          <p:cNvPr id="2" name="Flowchart: Alternate Process 1">
            <a:extLst>
              <a:ext uri="{FF2B5EF4-FFF2-40B4-BE49-F238E27FC236}">
                <a16:creationId xmlns:a16="http://schemas.microsoft.com/office/drawing/2014/main" id="{D385AC05-BAD9-4DB5-F164-60A3721647CB}"/>
              </a:ext>
            </a:extLst>
          </p:cNvPr>
          <p:cNvSpPr/>
          <p:nvPr/>
        </p:nvSpPr>
        <p:spPr>
          <a:xfrm>
            <a:off x="986547" y="474449"/>
            <a:ext cx="10218906" cy="5909101"/>
          </a:xfrm>
          <a:prstGeom prst="flowChartAlternateProcess">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sz="1200" b="1" dirty="0">
              <a:solidFill>
                <a:schemeClr val="bg1"/>
              </a:solidFill>
              <a:latin typeface="Verdana" panose="020B0604030504040204" pitchFamily="34" charset="0"/>
              <a:ea typeface="Verdana" panose="020B0604030504040204" pitchFamily="34" charset="0"/>
            </a:endParaRPr>
          </a:p>
          <a:p>
            <a:pPr lvl="0"/>
            <a:endParaRPr lang="en-US" sz="1200" b="1" dirty="0">
              <a:solidFill>
                <a:schemeClr val="bg1"/>
              </a:solidFill>
              <a:latin typeface="Verdana" panose="020B0604030504040204" pitchFamily="34" charset="0"/>
              <a:ea typeface="Verdana" panose="020B0604030504040204" pitchFamily="34" charset="0"/>
            </a:endParaRPr>
          </a:p>
          <a:p>
            <a:pPr lvl="0"/>
            <a:endParaRPr lang="en-US" sz="1200" b="1" dirty="0">
              <a:solidFill>
                <a:schemeClr val="bg1"/>
              </a:solidFill>
              <a:latin typeface="Verdana" panose="020B0604030504040204" pitchFamily="34" charset="0"/>
              <a:ea typeface="Verdana" panose="020B0604030504040204" pitchFamily="34" charset="0"/>
            </a:endParaRPr>
          </a:p>
          <a:p>
            <a:pPr lvl="0"/>
            <a:endParaRPr lang="en-US" sz="1000" b="1" dirty="0">
              <a:solidFill>
                <a:schemeClr val="tx1"/>
              </a:solidFill>
              <a:latin typeface="Verdana" panose="020B0604030504040204" pitchFamily="34" charset="0"/>
              <a:ea typeface="Verdana" panose="020B0604030504040204" pitchFamily="34" charset="0"/>
            </a:endParaRPr>
          </a:p>
          <a:p>
            <a:pPr lvl="0" algn="ctr"/>
            <a:r>
              <a:rPr lang="en-US" sz="1600" b="1" dirty="0">
                <a:solidFill>
                  <a:schemeClr val="tx1"/>
                </a:solidFill>
                <a:latin typeface="Verdana" panose="020B0604030504040204" pitchFamily="34" charset="0"/>
                <a:ea typeface="Verdana" panose="020B0604030504040204" pitchFamily="34" charset="0"/>
              </a:rPr>
              <a:t>      We can also use B-</a:t>
            </a:r>
            <a:r>
              <a:rPr lang="en-US" sz="1600" b="1" dirty="0" err="1">
                <a:solidFill>
                  <a:schemeClr val="tx1"/>
                </a:solidFill>
                <a:latin typeface="Verdana" panose="020B0604030504040204" pitchFamily="34" charset="0"/>
                <a:ea typeface="Verdana" panose="020B0604030504040204" pitchFamily="34" charset="0"/>
              </a:rPr>
              <a:t>Squared’s</a:t>
            </a:r>
            <a:r>
              <a:rPr lang="en-US" sz="1600" b="1" dirty="0">
                <a:solidFill>
                  <a:schemeClr val="tx1"/>
                </a:solidFill>
                <a:latin typeface="Verdana" panose="020B0604030504040204" pitchFamily="34" charset="0"/>
                <a:ea typeface="Verdana" panose="020B0604030504040204" pitchFamily="34" charset="0"/>
              </a:rPr>
              <a:t> ‘</a:t>
            </a:r>
            <a:r>
              <a:rPr lang="en-US" sz="1600" b="1" i="0" dirty="0">
                <a:solidFill>
                  <a:schemeClr val="tx1"/>
                </a:solidFill>
                <a:effectLst/>
                <a:latin typeface="Verdana" panose="020B0604030504040204" pitchFamily="34" charset="0"/>
                <a:ea typeface="Verdana" panose="020B0604030504040204" pitchFamily="34" charset="0"/>
              </a:rPr>
              <a:t>Phonics for Pupils with SEN’ :</a:t>
            </a:r>
          </a:p>
          <a:p>
            <a:pPr lvl="0" algn="ctr"/>
            <a:endParaRPr lang="en-US" sz="1600" b="1" dirty="0">
              <a:solidFill>
                <a:schemeClr val="tx1"/>
              </a:solidFill>
              <a:latin typeface="Verdana" panose="020B0604030504040204" pitchFamily="34" charset="0"/>
              <a:ea typeface="Verdana" panose="020B0604030504040204" pitchFamily="34" charset="0"/>
            </a:endParaRPr>
          </a:p>
          <a:p>
            <a:pPr marL="171450" lvl="0" indent="-171450" algn="ctr">
              <a:lnSpc>
                <a:spcPct val="150000"/>
              </a:lnSpc>
              <a:buFont typeface="Arial" panose="020B0604020202020204" pitchFamily="34" charset="0"/>
              <a:buChar char="•"/>
            </a:pPr>
            <a:r>
              <a:rPr lang="en-US" sz="1600" i="0" dirty="0">
                <a:solidFill>
                  <a:schemeClr val="tx1"/>
                </a:solidFill>
                <a:effectLst/>
                <a:latin typeface="Verdana" panose="020B0604030504040204" pitchFamily="34" charset="0"/>
                <a:ea typeface="Verdana" panose="020B0604030504040204" pitchFamily="34" charset="0"/>
              </a:rPr>
              <a:t>This is a complete, systematic linguistic phonics </a:t>
            </a:r>
            <a:r>
              <a:rPr lang="en-US" sz="1600" i="0" dirty="0" err="1">
                <a:solidFill>
                  <a:schemeClr val="tx1"/>
                </a:solidFill>
                <a:effectLst/>
                <a:latin typeface="Verdana" panose="020B0604030504040204" pitchFamily="34" charset="0"/>
                <a:ea typeface="Verdana" panose="020B0604030504040204" pitchFamily="34" charset="0"/>
              </a:rPr>
              <a:t>programme</a:t>
            </a:r>
            <a:r>
              <a:rPr lang="en-US" sz="1600" i="0" dirty="0">
                <a:solidFill>
                  <a:schemeClr val="tx1"/>
                </a:solidFill>
                <a:effectLst/>
                <a:latin typeface="Verdana" panose="020B0604030504040204" pitchFamily="34" charset="0"/>
                <a:ea typeface="Verdana" panose="020B0604030504040204" pitchFamily="34" charset="0"/>
              </a:rPr>
              <a:t>.</a:t>
            </a:r>
            <a:endParaRPr lang="en-US" sz="1600" dirty="0">
              <a:solidFill>
                <a:schemeClr val="tx1"/>
              </a:solidFill>
              <a:latin typeface="Verdana" panose="020B0604030504040204" pitchFamily="34" charset="0"/>
              <a:ea typeface="Verdana" panose="020B0604030504040204" pitchFamily="34" charset="0"/>
            </a:endParaRPr>
          </a:p>
          <a:p>
            <a:pPr marL="171450" lvl="0" indent="-171450" algn="ctr">
              <a:lnSpc>
                <a:spcPct val="150000"/>
              </a:lnSpc>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rPr>
              <a:t>It </a:t>
            </a:r>
            <a:r>
              <a:rPr lang="en-US" sz="1600" i="0" dirty="0">
                <a:solidFill>
                  <a:schemeClr val="tx1"/>
                </a:solidFill>
                <a:effectLst/>
                <a:latin typeface="Verdana" panose="020B0604030504040204" pitchFamily="34" charset="0"/>
                <a:ea typeface="Verdana" panose="020B0604030504040204" pitchFamily="34" charset="0"/>
              </a:rPr>
              <a:t>offers an innovative and simple approach to the teaching of phonics, which pupils with special educational needs can easily access. </a:t>
            </a:r>
          </a:p>
          <a:p>
            <a:pPr marL="171450" lvl="0" indent="-171450" algn="ctr">
              <a:lnSpc>
                <a:spcPct val="150000"/>
              </a:lnSpc>
              <a:buFont typeface="Arial" panose="020B0604020202020204" pitchFamily="34" charset="0"/>
              <a:buChar char="•"/>
            </a:pPr>
            <a:r>
              <a:rPr lang="en-US" sz="1600" i="0" dirty="0">
                <a:solidFill>
                  <a:schemeClr val="tx1"/>
                </a:solidFill>
                <a:effectLst/>
                <a:latin typeface="Verdana" panose="020B0604030504040204" pitchFamily="34" charset="0"/>
                <a:ea typeface="Verdana" panose="020B0604030504040204" pitchFamily="34" charset="0"/>
              </a:rPr>
              <a:t>It enables pupils with a range of special educational needs to find reading and spelling success.</a:t>
            </a:r>
          </a:p>
          <a:p>
            <a:pPr lvl="0"/>
            <a:endParaRPr lang="en-US" sz="1600" b="0" i="0" dirty="0">
              <a:solidFill>
                <a:schemeClr val="tx1"/>
              </a:solidFill>
              <a:effectLst/>
              <a:latin typeface="Verdana" panose="020B0604030504040204" pitchFamily="34" charset="0"/>
              <a:ea typeface="Verdana" panose="020B0604030504040204" pitchFamily="34" charset="0"/>
            </a:endParaRPr>
          </a:p>
          <a:p>
            <a:pPr lvl="0"/>
            <a:r>
              <a:rPr lang="en-US" sz="1600" b="0" i="0" dirty="0">
                <a:solidFill>
                  <a:schemeClr val="tx1"/>
                </a:solidFill>
                <a:effectLst/>
                <a:latin typeface="Verdana" panose="020B0604030504040204" pitchFamily="34" charset="0"/>
                <a:ea typeface="Verdana" panose="020B0604030504040204" pitchFamily="34" charset="0"/>
              </a:rPr>
              <a:t>It is suitable for </a:t>
            </a:r>
          </a:p>
          <a:p>
            <a:pPr marL="628650" lvl="1" indent="-171450">
              <a:lnSpc>
                <a:spcPct val="150000"/>
              </a:lnSpc>
              <a:buFont typeface="Wingdings" panose="05000000000000000000" pitchFamily="2" charset="2"/>
              <a:buChar char="Ø"/>
            </a:pPr>
            <a:r>
              <a:rPr lang="en-US" sz="1600" b="0" i="0" dirty="0">
                <a:solidFill>
                  <a:schemeClr val="tx1"/>
                </a:solidFill>
                <a:effectLst/>
                <a:latin typeface="Verdana" panose="020B0604030504040204" pitchFamily="34" charset="0"/>
                <a:ea typeface="Verdana" panose="020B0604030504040204" pitchFamily="34" charset="0"/>
              </a:rPr>
              <a:t>those with specific learning difficulties</a:t>
            </a:r>
          </a:p>
          <a:p>
            <a:pPr marL="628650" lvl="1" indent="-171450">
              <a:lnSpc>
                <a:spcPct val="150000"/>
              </a:lnSpc>
              <a:buFont typeface="Wingdings" panose="05000000000000000000" pitchFamily="2" charset="2"/>
              <a:buChar char="Ø"/>
            </a:pPr>
            <a:r>
              <a:rPr lang="en-US" sz="1600" b="0" i="0" dirty="0">
                <a:solidFill>
                  <a:schemeClr val="tx1"/>
                </a:solidFill>
                <a:effectLst/>
                <a:latin typeface="Verdana" panose="020B0604030504040204" pitchFamily="34" charset="0"/>
                <a:ea typeface="Verdana" panose="020B0604030504040204" pitchFamily="34" charset="0"/>
              </a:rPr>
              <a:t>autism</a:t>
            </a:r>
          </a:p>
          <a:p>
            <a:pPr marL="628650" lvl="1" indent="-171450">
              <a:lnSpc>
                <a:spcPct val="150000"/>
              </a:lnSpc>
              <a:buFont typeface="Wingdings" panose="05000000000000000000" pitchFamily="2" charset="2"/>
              <a:buChar char="Ø"/>
            </a:pPr>
            <a:r>
              <a:rPr lang="en-US" sz="1600" b="0" i="0" dirty="0">
                <a:solidFill>
                  <a:schemeClr val="tx1"/>
                </a:solidFill>
                <a:effectLst/>
                <a:latin typeface="Verdana" panose="020B0604030504040204" pitchFamily="34" charset="0"/>
                <a:ea typeface="Verdana" panose="020B0604030504040204" pitchFamily="34" charset="0"/>
              </a:rPr>
              <a:t>moderate and severe learning difficulties </a:t>
            </a:r>
          </a:p>
          <a:p>
            <a:pPr marL="628650" lvl="1" indent="-171450">
              <a:lnSpc>
                <a:spcPct val="150000"/>
              </a:lnSpc>
              <a:buFont typeface="Wingdings" panose="05000000000000000000" pitchFamily="2" charset="2"/>
              <a:buChar char="Ø"/>
            </a:pPr>
            <a:r>
              <a:rPr lang="en-US" sz="1600" b="0" i="0" dirty="0">
                <a:solidFill>
                  <a:schemeClr val="tx1"/>
                </a:solidFill>
                <a:effectLst/>
                <a:latin typeface="Verdana" panose="020B0604030504040204" pitchFamily="34" charset="0"/>
                <a:ea typeface="Verdana" panose="020B0604030504040204" pitchFamily="34" charset="0"/>
              </a:rPr>
              <a:t>developmental language disorder</a:t>
            </a:r>
          </a:p>
          <a:p>
            <a:pPr marL="628650" lvl="1" indent="-171450">
              <a:lnSpc>
                <a:spcPct val="150000"/>
              </a:lnSpc>
              <a:buFont typeface="Wingdings" panose="05000000000000000000" pitchFamily="2" charset="2"/>
              <a:buChar char="Ø"/>
            </a:pPr>
            <a:r>
              <a:rPr lang="en-US" sz="1600" b="0" i="0" dirty="0">
                <a:solidFill>
                  <a:schemeClr val="tx1"/>
                </a:solidFill>
                <a:effectLst/>
                <a:latin typeface="Verdana" panose="020B0604030504040204" pitchFamily="34" charset="0"/>
                <a:ea typeface="Verdana" panose="020B0604030504040204" pitchFamily="34" charset="0"/>
              </a:rPr>
              <a:t>communication needs and complex needs, including pre- and nonverbal pupils </a:t>
            </a:r>
          </a:p>
          <a:p>
            <a:pPr marL="628650" lvl="1" indent="-171450">
              <a:lnSpc>
                <a:spcPct val="150000"/>
              </a:lnSpc>
              <a:buFont typeface="Wingdings" panose="05000000000000000000" pitchFamily="2" charset="2"/>
              <a:buChar char="Ø"/>
            </a:pPr>
            <a:r>
              <a:rPr lang="en-US" sz="1600" b="0" i="0" dirty="0">
                <a:solidFill>
                  <a:schemeClr val="tx1"/>
                </a:solidFill>
                <a:effectLst/>
                <a:latin typeface="Verdana" panose="020B0604030504040204" pitchFamily="34" charset="0"/>
                <a:ea typeface="Verdana" panose="020B0604030504040204" pitchFamily="34" charset="0"/>
              </a:rPr>
              <a:t>and those with significant physical disability.</a:t>
            </a:r>
            <a:endParaRPr lang="en-US" sz="1600" dirty="0">
              <a:solidFill>
                <a:schemeClr val="tx1"/>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0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we</a:t>
            </a:r>
          </a:p>
        </p:txBody>
      </p:sp>
    </p:spTree>
    <p:extLst>
      <p:ext uri="{BB962C8B-B14F-4D97-AF65-F5344CB8AC3E}">
        <p14:creationId xmlns:p14="http://schemas.microsoft.com/office/powerpoint/2010/main" val="265085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a:extLst>
              <a:ext uri="{FF2B5EF4-FFF2-40B4-BE49-F238E27FC236}">
                <a16:creationId xmlns:a16="http://schemas.microsoft.com/office/drawing/2014/main" id="{844D9C77-3F6A-FF1E-3C4B-373FC2D4772F}"/>
              </a:ext>
            </a:extLst>
          </p:cNvPr>
          <p:cNvSpPr/>
          <p:nvPr/>
        </p:nvSpPr>
        <p:spPr>
          <a:xfrm>
            <a:off x="6526910" y="849715"/>
            <a:ext cx="4051853" cy="5158569"/>
          </a:xfrm>
          <a:prstGeom prst="flowChartAlternateProcess">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1600" dirty="0">
                <a:solidFill>
                  <a:schemeClr val="tx1"/>
                </a:solidFill>
                <a:latin typeface="Verdana" panose="020B0604030504040204" pitchFamily="34" charset="0"/>
                <a:ea typeface="Verdana" panose="020B0604030504040204" pitchFamily="34" charset="0"/>
              </a:rPr>
              <a:t>All of our pupils have gaps in their learning, for a range of reasons.</a:t>
            </a:r>
          </a:p>
          <a:p>
            <a:pPr lvl="0">
              <a:lnSpc>
                <a:spcPct val="150000"/>
              </a:lnSpc>
            </a:pPr>
            <a:r>
              <a:rPr lang="en-US" sz="1600" dirty="0">
                <a:solidFill>
                  <a:schemeClr val="tx1"/>
                </a:solidFill>
                <a:latin typeface="Verdana" panose="020B0604030504040204" pitchFamily="34" charset="0"/>
                <a:ea typeface="Verdana" panose="020B0604030504040204" pitchFamily="34" charset="0"/>
              </a:rPr>
              <a:t>It is a complex task to support filling some of those learning gaps at the same time as continuing to support them to move forward. </a:t>
            </a:r>
          </a:p>
          <a:p>
            <a:pPr lvl="0">
              <a:lnSpc>
                <a:spcPct val="150000"/>
              </a:lnSpc>
            </a:pPr>
            <a:r>
              <a:rPr lang="en-US" sz="1600" dirty="0">
                <a:solidFill>
                  <a:schemeClr val="tx1"/>
                </a:solidFill>
                <a:latin typeface="Verdana" panose="020B0604030504040204" pitchFamily="34" charset="0"/>
                <a:ea typeface="Verdana" panose="020B0604030504040204" pitchFamily="34" charset="0"/>
              </a:rPr>
              <a:t>Sometimes to best meet pupils’ needs we may need to ‘mix and match’ assessment frameworks.</a:t>
            </a:r>
          </a:p>
        </p:txBody>
      </p:sp>
      <p:sp>
        <p:nvSpPr>
          <p:cNvPr id="9" name="Flowchart: Alternate Process 8">
            <a:extLst>
              <a:ext uri="{FF2B5EF4-FFF2-40B4-BE49-F238E27FC236}">
                <a16:creationId xmlns:a16="http://schemas.microsoft.com/office/drawing/2014/main" id="{0B0EE438-6DB8-A3D0-4DA8-23AAC4308AB8}"/>
              </a:ext>
            </a:extLst>
          </p:cNvPr>
          <p:cNvSpPr/>
          <p:nvPr/>
        </p:nvSpPr>
        <p:spPr>
          <a:xfrm>
            <a:off x="1802080" y="854604"/>
            <a:ext cx="4051853" cy="5158569"/>
          </a:xfrm>
          <a:prstGeom prst="flowChartAlternateProcess">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1600" dirty="0">
                <a:solidFill>
                  <a:schemeClr val="tx1"/>
                </a:solidFill>
                <a:latin typeface="Verdana" panose="020B0604030504040204" pitchFamily="34" charset="0"/>
                <a:ea typeface="Verdana" panose="020B0604030504040204" pitchFamily="34" charset="0"/>
              </a:rPr>
              <a:t>For our pupils one size does not fit all, and in line with our commitment to offer bespoke learning, some pupils may be following Progression Steps, others may be on the Steps4Life Framework, and some pupils may need a combination of strands from each framework to best meet their needs and to support them to make meaningful progress.</a:t>
            </a:r>
          </a:p>
        </p:txBody>
      </p:sp>
    </p:spTree>
    <p:extLst>
      <p:ext uri="{BB962C8B-B14F-4D97-AF65-F5344CB8AC3E}">
        <p14:creationId xmlns:p14="http://schemas.microsoft.com/office/powerpoint/2010/main" val="13814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F8953-741C-23BA-BCBE-E6EA79D6761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9711C33-FCAC-74BF-C5F2-1D9E66B151D1}"/>
              </a:ext>
            </a:extLst>
          </p:cNvPr>
          <p:cNvSpPr txBox="1"/>
          <p:nvPr/>
        </p:nvSpPr>
        <p:spPr>
          <a:xfrm>
            <a:off x="558802" y="550278"/>
            <a:ext cx="11213544" cy="6617196"/>
          </a:xfrm>
          <a:prstGeom prst="rect">
            <a:avLst/>
          </a:prstGeom>
          <a:noFill/>
        </p:spPr>
        <p:txBody>
          <a:bodyPr wrap="square">
            <a:spAutoFit/>
          </a:bodyPr>
          <a:lstStyle/>
          <a:p>
            <a:pPr lvl="0"/>
            <a:r>
              <a:rPr lang="en-US" sz="1600" dirty="0">
                <a:latin typeface="Verdana" panose="020B0604030504040204" pitchFamily="34" charset="0"/>
                <a:ea typeface="Verdana" panose="020B0604030504040204" pitchFamily="34" charset="0"/>
              </a:rPr>
              <a:t>As part of our commitment to the development of the whole child, we assess and monitor pupils in other key areas too.  This helps us to identify where they may need further additional support, and to secure genuinely ‘holistic’ outcomes.</a:t>
            </a:r>
          </a:p>
          <a:p>
            <a:pPr lvl="0"/>
            <a:endParaRPr lang="en-US" sz="16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All pupils have termly Thrive Assessments and Thrive Action Plans for example, with Thrive learning objectives set and reviewed each term.  </a:t>
            </a:r>
          </a:p>
          <a:p>
            <a:pPr lvl="0"/>
            <a:endParaRPr lang="en-US" sz="1600" dirty="0">
              <a:latin typeface="Verdana" panose="020B0604030504040204" pitchFamily="34" charset="0"/>
              <a:ea typeface="Verdana" panose="020B0604030504040204" pitchFamily="34" charset="0"/>
            </a:endParaRPr>
          </a:p>
          <a:p>
            <a:pPr lvl="0"/>
            <a:r>
              <a:rPr lang="en-US" sz="1600" b="1" dirty="0">
                <a:latin typeface="Verdana" panose="020B0604030504040204" pitchFamily="34" charset="0"/>
                <a:ea typeface="Verdana" panose="020B0604030504040204" pitchFamily="34" charset="0"/>
              </a:rPr>
              <a:t>So what is Thrive and why do we use it?</a:t>
            </a:r>
          </a:p>
          <a:p>
            <a:pPr lvl="0"/>
            <a:endParaRPr lang="en-US" sz="1600" b="1" dirty="0">
              <a:latin typeface="Verdana" panose="020B0604030504040204" pitchFamily="34" charset="0"/>
              <a:ea typeface="Verdana" panose="020B0604030504040204" pitchFamily="34" charset="0"/>
            </a:endParaRPr>
          </a:p>
          <a:p>
            <a:r>
              <a:rPr lang="en-US" sz="1600" i="0" dirty="0">
                <a:solidFill>
                  <a:srgbClr val="1C2D50"/>
                </a:solidFill>
                <a:effectLst/>
                <a:latin typeface="Verdana" panose="020B0604030504040204" pitchFamily="34" charset="0"/>
                <a:ea typeface="Verdana" panose="020B0604030504040204" pitchFamily="34" charset="0"/>
              </a:rPr>
              <a:t>Thrive is a whole school approach that helps to improve the mental health and wellbeing of children.. </a:t>
            </a:r>
          </a:p>
          <a:p>
            <a:endParaRPr lang="en-US" sz="1600" dirty="0">
              <a:solidFill>
                <a:srgbClr val="1C2D50"/>
              </a:solidFill>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Thrive has its own online assessment tool called ‘Thrive-Online’.  It is a profiling and assessment tool to help staff assess children's social and emotional needs, plan activities to meet those needs, and then track their progress.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Staff use Thrive Action Plans and targets, from Thrive Online, with suggested strategies, to ensure that pupils are given additional support to improve their mental health and well-being.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We have 2 Registered Thrive Practitioners who support all staff to assess pupils termly and to embed the Thrive Approach across the whole school.</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We ensure that children’s health and well-being is a priority and Thrive activities are embedded for all pupils throughout the week with Thrive targets included in their termly IEP’s.</a:t>
            </a:r>
          </a:p>
          <a:p>
            <a:endParaRPr lang="en-US" sz="1400" dirty="0">
              <a:latin typeface="Verdana" panose="020B0604030504040204" pitchFamily="34" charset="0"/>
              <a:ea typeface="Verdana" panose="020B0604030504040204" pitchFamily="34" charset="0"/>
            </a:endParaRPr>
          </a:p>
          <a:p>
            <a:pPr lvl="0"/>
            <a:endParaRPr lang="en-US" sz="1400" i="0" dirty="0">
              <a:solidFill>
                <a:srgbClr val="1C2D50"/>
              </a:solidFill>
              <a:effectLst/>
              <a:latin typeface="Verdana" panose="020B0604030504040204" pitchFamily="34" charset="0"/>
              <a:ea typeface="Verdana" panose="020B0604030504040204" pitchFamily="34" charset="0"/>
            </a:endParaRPr>
          </a:p>
          <a:p>
            <a:pPr lvl="0"/>
            <a:endParaRPr lang="en-US" sz="1400" dirty="0">
              <a:solidFill>
                <a:srgbClr val="1C2D50"/>
              </a:solidFill>
              <a:latin typeface="Verdana" panose="020B0604030504040204" pitchFamily="34" charset="0"/>
              <a:ea typeface="Verdana" panose="020B0604030504040204" pitchFamily="34" charset="0"/>
            </a:endParaRPr>
          </a:p>
          <a:p>
            <a:pPr lvl="0"/>
            <a:r>
              <a:rPr lang="en-US" sz="1400" i="0" dirty="0">
                <a:solidFill>
                  <a:srgbClr val="1C2D50"/>
                </a:solidFill>
                <a:effectLst/>
                <a:latin typeface="Verdana" panose="020B0604030504040204" pitchFamily="34" charset="0"/>
                <a:ea typeface="Verdana" panose="020B0604030504040204" pitchFamily="34" charset="0"/>
              </a:rPr>
              <a:t> </a:t>
            </a:r>
            <a:endParaRPr lang="en-US" sz="1600" dirty="0">
              <a:solidFill>
                <a:srgbClr val="5656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78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EED2E-DC3C-8893-5432-7321F217EF0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04C7839-23A3-DC99-AA91-6E556624A344}"/>
              </a:ext>
            </a:extLst>
          </p:cNvPr>
          <p:cNvSpPr txBox="1"/>
          <p:nvPr/>
        </p:nvSpPr>
        <p:spPr>
          <a:xfrm>
            <a:off x="1081708" y="547529"/>
            <a:ext cx="10028583" cy="7632859"/>
          </a:xfrm>
          <a:prstGeom prst="rect">
            <a:avLst/>
          </a:prstGeom>
          <a:noFill/>
        </p:spPr>
        <p:txBody>
          <a:bodyPr wrap="square">
            <a:spAutoFit/>
          </a:bodyPr>
          <a:lstStyle/>
          <a:p>
            <a:endParaRPr lang="en-US" sz="1400" dirty="0">
              <a:latin typeface="Verdana" panose="020B0604030504040204" pitchFamily="34" charset="0"/>
              <a:ea typeface="Verdana" panose="020B0604030504040204" pitchFamily="34" charset="0"/>
            </a:endParaRPr>
          </a:p>
          <a:p>
            <a:pPr lvl="0"/>
            <a:r>
              <a:rPr lang="en-US" sz="1600" b="1" dirty="0">
                <a:latin typeface="Verdana" panose="020B0604030504040204" pitchFamily="34" charset="0"/>
                <a:ea typeface="Verdana" panose="020B0604030504040204" pitchFamily="34" charset="0"/>
              </a:rPr>
              <a:t>Positive Behaviour Targets &amp; Incident Log Analysis:</a:t>
            </a:r>
          </a:p>
          <a:p>
            <a:pPr lvl="0"/>
            <a:endParaRPr lang="en-US" sz="1600" b="1"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Many of our pupils are referred to us with ‘</a:t>
            </a:r>
            <a:r>
              <a:rPr lang="en-US" sz="1600" dirty="0" err="1">
                <a:latin typeface="Verdana" panose="020B0604030504040204" pitchFamily="34" charset="0"/>
                <a:ea typeface="Verdana" panose="020B0604030504040204" pitchFamily="34" charset="0"/>
              </a:rPr>
              <a:t>behaviours</a:t>
            </a:r>
            <a:r>
              <a:rPr lang="en-US" sz="1600" dirty="0">
                <a:latin typeface="Verdana" panose="020B0604030504040204" pitchFamily="34" charset="0"/>
                <a:ea typeface="Verdana" panose="020B0604030504040204" pitchFamily="34" charset="0"/>
              </a:rPr>
              <a:t> that challenge’ and many of them have experienced a number of exclusions for these </a:t>
            </a:r>
            <a:r>
              <a:rPr lang="en-US" sz="1600" dirty="0" err="1">
                <a:latin typeface="Verdana" panose="020B0604030504040204" pitchFamily="34" charset="0"/>
                <a:ea typeface="Verdana" panose="020B0604030504040204" pitchFamily="34" charset="0"/>
              </a:rPr>
              <a:t>behaviours</a:t>
            </a:r>
            <a:r>
              <a:rPr lang="en-US" sz="1600" dirty="0">
                <a:latin typeface="Verdana" panose="020B0604030504040204" pitchFamily="34" charset="0"/>
                <a:ea typeface="Verdana" panose="020B0604030504040204" pitchFamily="34" charset="0"/>
              </a:rPr>
              <a:t> in other settings.  </a:t>
            </a:r>
          </a:p>
          <a:p>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We believe that all </a:t>
            </a:r>
            <a:r>
              <a:rPr lang="en-US" sz="1600" dirty="0" err="1">
                <a:latin typeface="Verdana" panose="020B0604030504040204" pitchFamily="34" charset="0"/>
                <a:ea typeface="Verdana" panose="020B0604030504040204" pitchFamily="34" charset="0"/>
              </a:rPr>
              <a:t>behaviour</a:t>
            </a:r>
            <a:r>
              <a:rPr lang="en-US" sz="1600" dirty="0">
                <a:latin typeface="Verdana" panose="020B0604030504040204" pitchFamily="34" charset="0"/>
                <a:ea typeface="Verdana" panose="020B0604030504040204" pitchFamily="34" charset="0"/>
              </a:rPr>
              <a:t> is a form of communication.</a:t>
            </a:r>
          </a:p>
          <a:p>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As children learn to better self-regulate so they learn to communicate their needs in other, more positive ways.  But for many children who have some deeply entrenched </a:t>
            </a:r>
            <a:r>
              <a:rPr lang="en-US" sz="1600" dirty="0" err="1">
                <a:latin typeface="Verdana" panose="020B0604030504040204" pitchFamily="34" charset="0"/>
                <a:ea typeface="Verdana" panose="020B0604030504040204" pitchFamily="34" charset="0"/>
              </a:rPr>
              <a:t>behaviours</a:t>
            </a:r>
            <a:r>
              <a:rPr lang="en-US" sz="1600" dirty="0">
                <a:latin typeface="Verdana" panose="020B0604030504040204" pitchFamily="34" charset="0"/>
                <a:ea typeface="Verdana" panose="020B0604030504040204" pitchFamily="34" charset="0"/>
              </a:rPr>
              <a:t>, it can take some time to learn how to express themselves differently, so we track pupils’ </a:t>
            </a:r>
            <a:r>
              <a:rPr lang="en-US" sz="1600" dirty="0" err="1">
                <a:latin typeface="Verdana" panose="020B0604030504040204" pitchFamily="34" charset="0"/>
                <a:ea typeface="Verdana" panose="020B0604030504040204" pitchFamily="34" charset="0"/>
              </a:rPr>
              <a:t>behaviour</a:t>
            </a:r>
            <a:r>
              <a:rPr lang="en-US" sz="1600" dirty="0">
                <a:latin typeface="Verdana" panose="020B0604030504040204" pitchFamily="34" charset="0"/>
                <a:ea typeface="Verdana" panose="020B0604030504040204" pitchFamily="34" charset="0"/>
              </a:rPr>
              <a:t> and incidents to give us an indication of the progress they are making with this.  </a:t>
            </a:r>
          </a:p>
          <a:p>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Identifying patterns in incidents also helps us to put supportive measures in place.  </a:t>
            </a:r>
          </a:p>
          <a:p>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We aim not to remove triggers for children, but to support them to better manage their triggers more positively as a skill for life.</a:t>
            </a:r>
          </a:p>
          <a:p>
            <a:pPr lvl="0"/>
            <a:endParaRPr lang="en-US" sz="14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All pupils are set Positive Behaviour Targets on their Weekly SMART Target sheets.  Teachers can track how many of their Positive </a:t>
            </a:r>
            <a:r>
              <a:rPr lang="en-US" sz="1600" dirty="0" err="1">
                <a:latin typeface="Verdana" panose="020B0604030504040204" pitchFamily="34" charset="0"/>
                <a:ea typeface="Verdana" panose="020B0604030504040204" pitchFamily="34" charset="0"/>
              </a:rPr>
              <a:t>Behaviour</a:t>
            </a:r>
            <a:r>
              <a:rPr lang="en-US" sz="1600" dirty="0">
                <a:latin typeface="Verdana" panose="020B0604030504040204" pitchFamily="34" charset="0"/>
                <a:ea typeface="Verdana" panose="020B0604030504040204" pitchFamily="34" charset="0"/>
              </a:rPr>
              <a:t> Targets they are achieving, and use this to measure their progress, but also to modify or adapt their provision if necessary.</a:t>
            </a:r>
          </a:p>
          <a:p>
            <a:pPr lvl="0">
              <a:lnSpc>
                <a:spcPct val="150000"/>
              </a:lnSpc>
            </a:pPr>
            <a:endParaRPr lang="en-US" sz="1600" dirty="0">
              <a:latin typeface="Verdana" panose="020B0604030504040204" pitchFamily="34" charset="0"/>
              <a:ea typeface="Verdana" panose="020B0604030504040204" pitchFamily="34" charset="0"/>
            </a:endParaRPr>
          </a:p>
          <a:p>
            <a:pPr lvl="0">
              <a:lnSpc>
                <a:spcPct val="150000"/>
              </a:lnSpc>
            </a:pPr>
            <a:endParaRPr lang="en-US" sz="1600" dirty="0">
              <a:latin typeface="Verdana" panose="020B0604030504040204" pitchFamily="34" charset="0"/>
              <a:ea typeface="Verdana" panose="020B0604030504040204" pitchFamily="34" charset="0"/>
            </a:endParaRPr>
          </a:p>
          <a:p>
            <a:pPr lvl="0"/>
            <a:endParaRPr lang="en-US" sz="1400" dirty="0">
              <a:latin typeface="Verdana" panose="020B0604030504040204" pitchFamily="34" charset="0"/>
              <a:ea typeface="Verdana" panose="020B0604030504040204" pitchFamily="34" charset="0"/>
            </a:endParaRPr>
          </a:p>
          <a:p>
            <a:pPr lvl="0"/>
            <a:endParaRPr lang="en-US" sz="1400" dirty="0">
              <a:latin typeface="Verdana" panose="020B0604030504040204" pitchFamily="34" charset="0"/>
              <a:ea typeface="Verdana" panose="020B0604030504040204" pitchFamily="34" charset="0"/>
            </a:endParaRPr>
          </a:p>
          <a:p>
            <a:pPr lvl="0"/>
            <a:endParaRPr lang="en-US" sz="1400" dirty="0">
              <a:latin typeface="Verdana" panose="020B0604030504040204" pitchFamily="34" charset="0"/>
              <a:ea typeface="Verdana" panose="020B0604030504040204" pitchFamily="34" charset="0"/>
            </a:endParaRPr>
          </a:p>
          <a:p>
            <a:pPr lvl="0"/>
            <a:endParaRPr lang="en-US" sz="1400" b="1" dirty="0">
              <a:latin typeface="Verdana" panose="020B0604030504040204" pitchFamily="34" charset="0"/>
              <a:ea typeface="Verdana" panose="020B0604030504040204" pitchFamily="34" charset="0"/>
            </a:endParaRPr>
          </a:p>
          <a:p>
            <a:pPr lvl="0"/>
            <a:endParaRPr lang="en-US" sz="1600" b="1" dirty="0">
              <a:latin typeface="Verdana" panose="020B0604030504040204" pitchFamily="34" charset="0"/>
              <a:ea typeface="Verdana" panose="020B0604030504040204" pitchFamily="34" charset="0"/>
            </a:endParaRPr>
          </a:p>
          <a:p>
            <a:pPr lvl="0"/>
            <a:endParaRPr lang="en-US" sz="1600" b="1"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solidFill>
                <a:srgbClr val="5656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9296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0D86-3BBC-DC08-E0DC-A0B0AEF4916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CF2E81A-F5FD-7C8B-3D44-FC564D94821F}"/>
              </a:ext>
            </a:extLst>
          </p:cNvPr>
          <p:cNvSpPr txBox="1"/>
          <p:nvPr/>
        </p:nvSpPr>
        <p:spPr>
          <a:xfrm>
            <a:off x="496958" y="388503"/>
            <a:ext cx="11205814" cy="7986802"/>
          </a:xfrm>
          <a:prstGeom prst="rect">
            <a:avLst/>
          </a:prstGeom>
          <a:noFill/>
        </p:spPr>
        <p:txBody>
          <a:bodyPr wrap="square">
            <a:spAutoFit/>
          </a:bodyPr>
          <a:lstStyle/>
          <a:p>
            <a:pPr lvl="0">
              <a:lnSpc>
                <a:spcPct val="150000"/>
              </a:lnSpc>
            </a:pPr>
            <a:r>
              <a:rPr lang="en-US" sz="1600" b="1" dirty="0">
                <a:latin typeface="Verdana" panose="020B0604030504040204" pitchFamily="34" charset="0"/>
                <a:ea typeface="Verdana" panose="020B0604030504040204" pitchFamily="34" charset="0"/>
              </a:rPr>
              <a:t>Attendance Data &amp; Analysis</a:t>
            </a:r>
          </a:p>
          <a:p>
            <a:pPr lvl="0">
              <a:lnSpc>
                <a:spcPct val="150000"/>
              </a:lnSpc>
            </a:pPr>
            <a:endParaRPr lang="en-US" sz="1000" b="1"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Many of our pupils have experienced periods out of school. For some, even if they were able to access a school place, they did not attend regularly.  They either refused to attend or were on reduced provision.  Many of our pupils have been on part-time timetables for significant periods of time or educated ‘off-site’.</a:t>
            </a:r>
          </a:p>
          <a:p>
            <a:pPr lvl="0"/>
            <a:endParaRPr lang="en-US" sz="12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The impact of that is that many of our pupils are out of the habit of attending school regularly or attending for full days.  They have become ‘deskilled’ in being able to manage the demands of a school environment or the routines of attending school.</a:t>
            </a:r>
          </a:p>
          <a:p>
            <a:pPr lvl="0">
              <a:lnSpc>
                <a:spcPct val="150000"/>
              </a:lnSpc>
            </a:pPr>
            <a:endParaRPr lang="en-US" sz="12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We believe that every child has the right to a full-time education that meets their needs, and as such we do not support part-time timetables beyond initial induction.  We aim to support all pupils to attend school every day, for 30 hours a week.  For pupils with evidenced medical conditions that cannot do this, we work alongside medical professionals to best support what may work for them, in as bespoke a way as possible.</a:t>
            </a:r>
          </a:p>
          <a:p>
            <a:pPr lvl="0">
              <a:lnSpc>
                <a:spcPct val="150000"/>
              </a:lnSpc>
            </a:pPr>
            <a:endParaRPr lang="en-US" sz="12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For lots of our pupils attending every day, 30 hours a week, is a significantly aspirational target, and we understand that this may take time to establish as a pattern or routine for many of our children.  </a:t>
            </a:r>
          </a:p>
          <a:p>
            <a:pPr lvl="0">
              <a:lnSpc>
                <a:spcPct val="150000"/>
              </a:lnSpc>
            </a:pPr>
            <a:endParaRPr lang="en-US" sz="12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A pupil who has always attended school every day may not face the same challenges as a child who has been out of school for 2 years, a school refuser, or a child who suffers anxiety related to school attendance.  To that effect, we monitor all pupils’ attendance and measure their progress against their own individual baseline.  We support pupils to make progress in relation to their own starting point, and that varies significantly for individual children.</a:t>
            </a:r>
          </a:p>
          <a:p>
            <a:pPr lvl="0"/>
            <a:endParaRPr lang="en-US" sz="1400" dirty="0">
              <a:latin typeface="Verdana" panose="020B0604030504040204" pitchFamily="34" charset="0"/>
              <a:ea typeface="Verdana" panose="020B0604030504040204" pitchFamily="34" charset="0"/>
            </a:endParaRPr>
          </a:p>
          <a:p>
            <a:pPr lvl="0"/>
            <a:endParaRPr lang="en-US" sz="1400" dirty="0">
              <a:latin typeface="Verdana" panose="020B0604030504040204" pitchFamily="34" charset="0"/>
              <a:ea typeface="Verdana" panose="020B0604030504040204" pitchFamily="34" charset="0"/>
            </a:endParaRPr>
          </a:p>
          <a:p>
            <a:pPr lvl="0"/>
            <a:endParaRPr lang="en-US" sz="1400" dirty="0">
              <a:latin typeface="Verdana" panose="020B0604030504040204" pitchFamily="34" charset="0"/>
              <a:ea typeface="Verdana" panose="020B0604030504040204" pitchFamily="34" charset="0"/>
            </a:endParaRPr>
          </a:p>
          <a:p>
            <a:pPr lvl="0"/>
            <a:endParaRPr lang="en-US" sz="1400" b="1" dirty="0">
              <a:latin typeface="Verdana" panose="020B0604030504040204" pitchFamily="34" charset="0"/>
              <a:ea typeface="Verdana" panose="020B0604030504040204" pitchFamily="34" charset="0"/>
            </a:endParaRPr>
          </a:p>
          <a:p>
            <a:pPr lvl="0"/>
            <a:endParaRPr lang="en-US" sz="1600" b="1" dirty="0">
              <a:latin typeface="Verdana" panose="020B0604030504040204" pitchFamily="34" charset="0"/>
              <a:ea typeface="Verdana" panose="020B0604030504040204" pitchFamily="34" charset="0"/>
            </a:endParaRPr>
          </a:p>
          <a:p>
            <a:pPr lvl="0"/>
            <a:endParaRPr lang="en-US" sz="1600" b="1"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solidFill>
                <a:srgbClr val="5656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9370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5595A-D9A8-1A81-37C4-B8AE17E64164}"/>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380B24B-EA13-6A06-8FF3-463045B64A48}"/>
              </a:ext>
            </a:extLst>
          </p:cNvPr>
          <p:cNvGraphicFramePr/>
          <p:nvPr>
            <p:extLst>
              <p:ext uri="{D42A27DB-BD31-4B8C-83A1-F6EECF244321}">
                <p14:modId xmlns:p14="http://schemas.microsoft.com/office/powerpoint/2010/main" val="1541245922"/>
              </p:ext>
            </p:extLst>
          </p:nvPr>
        </p:nvGraphicFramePr>
        <p:xfrm>
          <a:off x="889816" y="408191"/>
          <a:ext cx="10412367" cy="6041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91D0D7E-E152-793E-D450-92C2CA5D60BA}"/>
              </a:ext>
            </a:extLst>
          </p:cNvPr>
          <p:cNvSpPr txBox="1"/>
          <p:nvPr/>
        </p:nvSpPr>
        <p:spPr>
          <a:xfrm>
            <a:off x="4681330" y="1978692"/>
            <a:ext cx="3021495" cy="2642198"/>
          </a:xfrm>
          <a:prstGeom prst="rect">
            <a:avLst/>
          </a:prstGeom>
          <a:noFill/>
        </p:spPr>
        <p:txBody>
          <a:bodyPr wrap="square" rtlCol="0">
            <a:spAutoFit/>
          </a:bodyPr>
          <a:lstStyle/>
          <a:p>
            <a:pPr algn="ctr">
              <a:lnSpc>
                <a:spcPct val="150000"/>
              </a:lnSpc>
            </a:pPr>
            <a:r>
              <a:rPr lang="en-US" sz="1600" b="1" dirty="0"/>
              <a:t>We use a variety of interrelated assessments, to ensure that when we measure progress for pupils it is comprehensive, holistic, and reflects the development of the whole child.</a:t>
            </a:r>
            <a:endParaRPr lang="en-GB" sz="1600" b="1" dirty="0"/>
          </a:p>
        </p:txBody>
      </p:sp>
    </p:spTree>
    <p:extLst>
      <p:ext uri="{BB962C8B-B14F-4D97-AF65-F5344CB8AC3E}">
        <p14:creationId xmlns:p14="http://schemas.microsoft.com/office/powerpoint/2010/main" val="172572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6B8791B-039D-A6D7-11EB-086B4777B184}"/>
              </a:ext>
            </a:extLst>
          </p:cNvPr>
          <p:cNvSpPr txBox="1"/>
          <p:nvPr/>
        </p:nvSpPr>
        <p:spPr>
          <a:xfrm>
            <a:off x="778212" y="539128"/>
            <a:ext cx="10496145" cy="6894195"/>
          </a:xfrm>
          <a:prstGeom prst="rect">
            <a:avLst/>
          </a:prstGeom>
          <a:noFill/>
        </p:spPr>
        <p:txBody>
          <a:bodyPr wrap="square">
            <a:spAutoFit/>
          </a:bodyPr>
          <a:lstStyle/>
          <a:p>
            <a:pPr lvl="0" algn="ctr"/>
            <a:r>
              <a:rPr lang="en-US" b="1" dirty="0">
                <a:latin typeface="Verdana" panose="020B0604030504040204" pitchFamily="34" charset="0"/>
                <a:ea typeface="Verdana" panose="020B0604030504040204" pitchFamily="34" charset="0"/>
              </a:rPr>
              <a:t>Where Do We Start?</a:t>
            </a:r>
          </a:p>
          <a:p>
            <a:pPr lvl="0" algn="l"/>
            <a:endParaRPr lang="en-US" sz="2800"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r>
              <a:rPr lang="en-US" dirty="0">
                <a:latin typeface="Verdana" panose="020B0604030504040204" pitchFamily="34" charset="0"/>
                <a:ea typeface="Verdana" panose="020B0604030504040204" pitchFamily="34" charset="0"/>
              </a:rPr>
              <a:t>Unlike many other schools we are a commissioned or ‘purchased’ service.   </a:t>
            </a:r>
          </a:p>
          <a:p>
            <a:pPr marL="342900" lvl="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r>
              <a:rPr lang="en-US" dirty="0">
                <a:latin typeface="Verdana" panose="020B0604030504040204" pitchFamily="34" charset="0"/>
                <a:ea typeface="Verdana" panose="020B0604030504040204" pitchFamily="34" charset="0"/>
              </a:rPr>
              <a:t>The Local Authority buy places with us, for an agreed annual fee.</a:t>
            </a:r>
          </a:p>
          <a:p>
            <a:pPr lvl="0"/>
            <a:endParaRPr lang="en-GB"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r>
              <a:rPr lang="en-GB" dirty="0">
                <a:latin typeface="Verdana" panose="020B0604030504040204" pitchFamily="34" charset="0"/>
                <a:ea typeface="Verdana" panose="020B0604030504040204" pitchFamily="34" charset="0"/>
              </a:rPr>
              <a:t>When we receive referrals, SEN Leads or Commissioning Teams make clear in their initial referral paperwork what it is exactly that the Local Authority want to buy.</a:t>
            </a:r>
          </a:p>
          <a:p>
            <a:pPr lvl="0"/>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rPr>
              <a:t>This has a direct impact on what we deliver and the service that we provide. Noone wants to buy apples and receive pears instead!</a:t>
            </a:r>
          </a:p>
          <a:p>
            <a:pPr marL="342900" lvl="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r>
              <a:rPr lang="en-US" dirty="0">
                <a:latin typeface="Verdana" panose="020B0604030504040204" pitchFamily="34" charset="0"/>
                <a:ea typeface="Verdana" panose="020B0604030504040204" pitchFamily="34" charset="0"/>
              </a:rPr>
              <a:t>The LA need evidence that what we have delivered is exactly what they have purchased.</a:t>
            </a:r>
          </a:p>
          <a:p>
            <a:pPr marL="342900" lvl="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r>
              <a:rPr lang="en-US" dirty="0">
                <a:latin typeface="Verdana" panose="020B0604030504040204" pitchFamily="34" charset="0"/>
                <a:ea typeface="Verdana" panose="020B0604030504040204" pitchFamily="34" charset="0"/>
              </a:rPr>
              <a:t>This is reviewed annually with parent/carers, children, and SEN Leads, in Education, Health and Care Plan (EHCP) Annual Reviews.</a:t>
            </a:r>
          </a:p>
          <a:p>
            <a:pPr marL="342900" lvl="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r>
              <a:rPr lang="en-US" dirty="0">
                <a:latin typeface="Verdana" panose="020B0604030504040204" pitchFamily="34" charset="0"/>
                <a:ea typeface="Verdana" panose="020B0604030504040204" pitchFamily="34" charset="0"/>
              </a:rPr>
              <a:t>So our starting point for all children is the Desired Outcomes of their EHCP.</a:t>
            </a:r>
          </a:p>
          <a:p>
            <a:pPr lvl="0"/>
            <a:endParaRPr lang="en-US" dirty="0">
              <a:latin typeface="Verdana" panose="020B0604030504040204" pitchFamily="34" charset="0"/>
              <a:ea typeface="Verdana" panose="020B0604030504040204" pitchFamily="34" charset="0"/>
            </a:endParaRPr>
          </a:p>
          <a:p>
            <a:pPr lvl="0"/>
            <a:endParaRPr lang="en-US"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342900" lvl="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0274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5E317-7374-8E55-AE67-85EF034ABA5A}"/>
            </a:ext>
          </a:extLst>
        </p:cNvPr>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FD7E9EF1-CCD3-4E4F-3328-7BD79E42A60E}"/>
              </a:ext>
            </a:extLst>
          </p:cNvPr>
          <p:cNvSpPr/>
          <p:nvPr/>
        </p:nvSpPr>
        <p:spPr>
          <a:xfrm>
            <a:off x="953309" y="720602"/>
            <a:ext cx="4698459" cy="5416795"/>
          </a:xfrm>
          <a:prstGeom prst="flowChartAlternateProcess">
            <a:avLst/>
          </a:prstGeom>
          <a:gradFill>
            <a:gsLst>
              <a:gs pos="81000">
                <a:schemeClr val="tx2">
                  <a:lumMod val="10000"/>
                  <a:lumOff val="90000"/>
                </a:schemeClr>
              </a:gs>
              <a:gs pos="61000">
                <a:schemeClr val="accent5">
                  <a:lumMod val="20000"/>
                  <a:lumOff val="80000"/>
                </a:schemeClr>
              </a:gs>
              <a:gs pos="100000">
                <a:schemeClr val="accent1">
                  <a:lumMod val="45000"/>
                  <a:lumOff val="55000"/>
                </a:schemeClr>
              </a:gs>
              <a:gs pos="100000">
                <a:schemeClr val="accent1">
                  <a:lumMod val="30000"/>
                  <a:lumOff val="70000"/>
                </a:schemeClr>
              </a:gs>
            </a:gsLst>
            <a:path path="circle">
              <a:fillToRect t="100000" r="100000"/>
            </a:path>
          </a:gra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1600" b="1" dirty="0">
                <a:solidFill>
                  <a:schemeClr val="tx1"/>
                </a:solidFill>
                <a:latin typeface="Verdana" panose="020B0604030504040204" pitchFamily="34" charset="0"/>
                <a:ea typeface="Verdana" panose="020B0604030504040204" pitchFamily="34" charset="0"/>
              </a:rPr>
              <a:t>Desired Outcomes in EHCP’s are: </a:t>
            </a:r>
          </a:p>
          <a:p>
            <a:pPr lvl="0" algn="ctr">
              <a:lnSpc>
                <a:spcPct val="150000"/>
              </a:lnSpc>
            </a:pPr>
            <a:endParaRPr lang="en-US" sz="1600" b="1" dirty="0">
              <a:solidFill>
                <a:schemeClr val="tx1"/>
              </a:solidFill>
              <a:latin typeface="Verdana" panose="020B0604030504040204" pitchFamily="34" charset="0"/>
              <a:ea typeface="Verdana" panose="020B0604030504040204" pitchFamily="34" charset="0"/>
            </a:endParaRPr>
          </a:p>
          <a:p>
            <a:pPr marL="285750" lvl="0" indent="-285750" algn="ctr">
              <a:lnSpc>
                <a:spcPct val="150000"/>
              </a:lnSpc>
              <a:buFont typeface="Wingdings" panose="05000000000000000000" pitchFamily="2" charset="2"/>
              <a:buChar char="Ø"/>
            </a:pPr>
            <a:r>
              <a:rPr lang="en-US" sz="1600" b="1" dirty="0">
                <a:solidFill>
                  <a:schemeClr val="tx1"/>
                </a:solidFill>
                <a:latin typeface="Verdana" panose="020B0604030504040204" pitchFamily="34" charset="0"/>
                <a:ea typeface="Verdana" panose="020B0604030504040204" pitchFamily="34" charset="0"/>
              </a:rPr>
              <a:t>The Local Authority’s Key Performance Indicators (KPI’s) for our provision </a:t>
            </a:r>
          </a:p>
          <a:p>
            <a:pPr marL="285750" lvl="0" indent="-285750" algn="ctr">
              <a:lnSpc>
                <a:spcPct val="150000"/>
              </a:lnSpc>
              <a:buFont typeface="Wingdings" panose="05000000000000000000" pitchFamily="2" charset="2"/>
              <a:buChar char="Ø"/>
            </a:pPr>
            <a:endParaRPr lang="en-US" sz="1600" b="1" dirty="0">
              <a:solidFill>
                <a:schemeClr val="tx1"/>
              </a:solidFill>
              <a:latin typeface="Verdana" panose="020B0604030504040204" pitchFamily="34" charset="0"/>
              <a:ea typeface="Verdana" panose="020B0604030504040204" pitchFamily="34" charset="0"/>
            </a:endParaRPr>
          </a:p>
          <a:p>
            <a:pPr marL="285750" lvl="0" indent="-285750" algn="ctr">
              <a:lnSpc>
                <a:spcPct val="150000"/>
              </a:lnSpc>
              <a:buFont typeface="Wingdings" panose="05000000000000000000" pitchFamily="2" charset="2"/>
              <a:buChar char="Ø"/>
            </a:pPr>
            <a:r>
              <a:rPr lang="en-US" sz="1600" b="1" dirty="0">
                <a:solidFill>
                  <a:schemeClr val="tx1"/>
                </a:solidFill>
                <a:latin typeface="Verdana" panose="020B0604030504040204" pitchFamily="34" charset="0"/>
                <a:ea typeface="Verdana" panose="020B0604030504040204" pitchFamily="34" charset="0"/>
              </a:rPr>
              <a:t>The parent/carer’s overarching wishes and aspirations for their child for the future</a:t>
            </a:r>
          </a:p>
          <a:p>
            <a:pPr marL="285750" lvl="0" indent="-285750" algn="ctr">
              <a:lnSpc>
                <a:spcPct val="150000"/>
              </a:lnSpc>
              <a:buFont typeface="Wingdings" panose="05000000000000000000" pitchFamily="2" charset="2"/>
              <a:buChar char="Ø"/>
            </a:pPr>
            <a:endParaRPr lang="en-US" sz="1600" b="1" dirty="0">
              <a:solidFill>
                <a:schemeClr val="tx1"/>
              </a:solidFill>
              <a:latin typeface="Verdana" panose="020B0604030504040204" pitchFamily="34" charset="0"/>
              <a:ea typeface="Verdana" panose="020B0604030504040204" pitchFamily="34" charset="0"/>
            </a:endParaRPr>
          </a:p>
          <a:p>
            <a:pPr marL="285750" lvl="0" indent="-285750" algn="ctr">
              <a:lnSpc>
                <a:spcPct val="150000"/>
              </a:lnSpc>
              <a:buFont typeface="Wingdings" panose="05000000000000000000" pitchFamily="2" charset="2"/>
              <a:buChar char="Ø"/>
            </a:pPr>
            <a:r>
              <a:rPr lang="en-US" sz="1600" b="1" dirty="0">
                <a:solidFill>
                  <a:schemeClr val="tx1"/>
                </a:solidFill>
                <a:latin typeface="Verdana" panose="020B0604030504040204" pitchFamily="34" charset="0"/>
                <a:ea typeface="Verdana" panose="020B0604030504040204" pitchFamily="34" charset="0"/>
              </a:rPr>
              <a:t>The child or young person’s own hopes and ambitions for their future</a:t>
            </a:r>
          </a:p>
          <a:p>
            <a:pPr marL="285750" lvl="0" indent="-285750" algn="ctr">
              <a:lnSpc>
                <a:spcPct val="150000"/>
              </a:lnSpc>
              <a:buFont typeface="Wingdings" panose="05000000000000000000" pitchFamily="2" charset="2"/>
              <a:buChar char="Ø"/>
            </a:pPr>
            <a:endParaRPr lang="en-US" sz="1600" b="1" dirty="0">
              <a:latin typeface="Verdana" panose="020B0604030504040204" pitchFamily="34" charset="0"/>
              <a:ea typeface="Verdana" panose="020B0604030504040204" pitchFamily="34" charset="0"/>
            </a:endParaRPr>
          </a:p>
        </p:txBody>
      </p:sp>
      <p:sp>
        <p:nvSpPr>
          <p:cNvPr id="3" name="Flowchart: Alternate Process 2">
            <a:extLst>
              <a:ext uri="{FF2B5EF4-FFF2-40B4-BE49-F238E27FC236}">
                <a16:creationId xmlns:a16="http://schemas.microsoft.com/office/drawing/2014/main" id="{427C4963-434C-7EBF-F5B6-C3F0BB2201DF}"/>
              </a:ext>
            </a:extLst>
          </p:cNvPr>
          <p:cNvSpPr/>
          <p:nvPr/>
        </p:nvSpPr>
        <p:spPr>
          <a:xfrm>
            <a:off x="6540234" y="720602"/>
            <a:ext cx="4805464" cy="5416796"/>
          </a:xfrm>
          <a:prstGeom prst="flowChartAlternateProcess">
            <a:avLst/>
          </a:prstGeom>
          <a:gradFill>
            <a:gsLst>
              <a:gs pos="61000">
                <a:schemeClr val="tx2">
                  <a:lumMod val="10000"/>
                  <a:lumOff val="90000"/>
                </a:schemeClr>
              </a:gs>
              <a:gs pos="68000">
                <a:schemeClr val="accent5">
                  <a:lumMod val="20000"/>
                  <a:lumOff val="80000"/>
                </a:schemeClr>
              </a:gs>
              <a:gs pos="100000">
                <a:schemeClr val="accent1">
                  <a:lumMod val="45000"/>
                  <a:lumOff val="55000"/>
                </a:schemeClr>
              </a:gs>
              <a:gs pos="100000">
                <a:schemeClr val="accent1">
                  <a:lumMod val="30000"/>
                  <a:lumOff val="70000"/>
                </a:schemeClr>
              </a:gs>
            </a:gsLst>
            <a:path path="circle">
              <a:fillToRect t="100000" r="100000"/>
            </a:path>
          </a:gra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1600" b="1" dirty="0">
                <a:solidFill>
                  <a:schemeClr val="tx1"/>
                </a:solidFill>
                <a:latin typeface="Verdana" panose="020B0604030504040204" pitchFamily="34" charset="0"/>
                <a:ea typeface="Verdana" panose="020B0604030504040204" pitchFamily="34" charset="0"/>
              </a:rPr>
              <a:t>Children, their parents/carers, and the Local Authority are our Key Stakeholders.</a:t>
            </a:r>
          </a:p>
          <a:p>
            <a:pPr lvl="0" algn="ctr">
              <a:lnSpc>
                <a:spcPct val="150000"/>
              </a:lnSpc>
            </a:pPr>
            <a:endParaRPr lang="en-US" sz="1400" b="1" dirty="0">
              <a:solidFill>
                <a:schemeClr val="tx1"/>
              </a:solidFill>
              <a:latin typeface="Verdana" panose="020B0604030504040204" pitchFamily="34" charset="0"/>
              <a:ea typeface="Verdana" panose="020B0604030504040204" pitchFamily="34" charset="0"/>
            </a:endParaRPr>
          </a:p>
          <a:p>
            <a:pPr algn="ctr">
              <a:lnSpc>
                <a:spcPct val="150000"/>
              </a:lnSpc>
            </a:pPr>
            <a:r>
              <a:rPr lang="en-US" sz="1600" b="1" dirty="0">
                <a:solidFill>
                  <a:schemeClr val="tx1"/>
                </a:solidFill>
                <a:latin typeface="Verdana" panose="020B0604030504040204" pitchFamily="34" charset="0"/>
                <a:ea typeface="Verdana" panose="020B0604030504040204" pitchFamily="34" charset="0"/>
              </a:rPr>
              <a:t>Pupils’ EHCP Desired Outcomes form a key part of our monitoring and assessment of children, because it is important that we assess ourselves against what it is that those key stakeholders have asked us to provide i.e. what </a:t>
            </a:r>
          </a:p>
          <a:p>
            <a:pPr algn="ctr">
              <a:lnSpc>
                <a:spcPct val="150000"/>
              </a:lnSpc>
            </a:pPr>
            <a:r>
              <a:rPr lang="en-US" sz="1600" b="1" dirty="0">
                <a:solidFill>
                  <a:schemeClr val="tx1"/>
                </a:solidFill>
                <a:latin typeface="Verdana" panose="020B0604030504040204" pitchFamily="34" charset="0"/>
                <a:ea typeface="Verdana" panose="020B0604030504040204" pitchFamily="34" charset="0"/>
              </a:rPr>
              <a:t>it is that we have been commissioned to do.</a:t>
            </a:r>
          </a:p>
          <a:p>
            <a:pPr lvl="0" algn="ctr">
              <a:lnSpc>
                <a:spcPct val="150000"/>
              </a:lnSpc>
            </a:pPr>
            <a:endParaRPr lang="en-US" sz="14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9560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D19D8-7885-AE63-4034-0D0EB88AD93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03B86D0-2B88-39C7-04D1-03EFD27A6258}"/>
              </a:ext>
            </a:extLst>
          </p:cNvPr>
          <p:cNvSpPr txBox="1"/>
          <p:nvPr/>
        </p:nvSpPr>
        <p:spPr>
          <a:xfrm>
            <a:off x="490484" y="416342"/>
            <a:ext cx="11444840" cy="2492990"/>
          </a:xfrm>
          <a:prstGeom prst="rect">
            <a:avLst/>
          </a:prstGeom>
          <a:noFill/>
        </p:spPr>
        <p:txBody>
          <a:bodyPr wrap="square">
            <a:spAutoFit/>
          </a:bodyPr>
          <a:lstStyle/>
          <a:p>
            <a:pPr marL="285750" indent="-285750">
              <a:buFont typeface="Wingdings" panose="05000000000000000000" pitchFamily="2" charset="2"/>
              <a:buChar char="Ø"/>
            </a:pPr>
            <a:r>
              <a:rPr lang="en-US" sz="1600" b="0" i="0" dirty="0">
                <a:effectLst/>
                <a:latin typeface="Verdana" panose="020B0604030504040204" pitchFamily="34" charset="0"/>
                <a:ea typeface="Verdana" panose="020B0604030504040204" pitchFamily="34" charset="0"/>
              </a:rPr>
              <a:t>An EHCP is a child’s ’Long Term’ plan.  It has 12 Sections.  Section E is the ‘Outcomes’</a:t>
            </a:r>
            <a:r>
              <a:rPr lang="en-US" sz="1600" dirty="0">
                <a:latin typeface="Verdana" panose="020B0604030504040204" pitchFamily="34" charset="0"/>
                <a:ea typeface="Verdana" panose="020B0604030504040204" pitchFamily="34" charset="0"/>
              </a:rPr>
              <a:t> section. </a:t>
            </a:r>
          </a:p>
          <a:p>
            <a:pPr marL="285750" indent="-285750">
              <a:buFont typeface="Wingdings" panose="05000000000000000000" pitchFamily="2" charset="2"/>
              <a:buChar char="Ø"/>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An Outcome of an EHCP can be </a:t>
            </a:r>
            <a:r>
              <a:rPr lang="en-US" sz="1600" b="0" i="0" dirty="0">
                <a:effectLst/>
                <a:latin typeface="Verdana" panose="020B0604030504040204" pitchFamily="34" charset="0"/>
                <a:ea typeface="Verdana" panose="020B0604030504040204" pitchFamily="34" charset="0"/>
              </a:rPr>
              <a:t>defined as the benefit or difference made as a result of an intervention.</a:t>
            </a:r>
            <a:endParaRPr lang="en-US" sz="1000" b="0" i="0" dirty="0">
              <a:effectLst/>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endParaRPr lang="en-US" sz="10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endParaRPr lang="en-US" sz="10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EHCP Outcomes should:</a:t>
            </a:r>
            <a:endParaRPr lang="en-US" sz="1600" b="0" i="0" dirty="0">
              <a:effectLst/>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a:p>
            <a:pPr lvl="0" algn="l"/>
            <a:endParaRPr lang="en-US" sz="2800" dirty="0">
              <a:latin typeface="Verdana" panose="020B0604030504040204" pitchFamily="34" charset="0"/>
              <a:ea typeface="Verdana" panose="020B0604030504040204" pitchFamily="34" charset="0"/>
            </a:endParaRPr>
          </a:p>
          <a:p>
            <a:pPr lvl="0"/>
            <a:endParaRPr lang="en-GB" sz="2400" dirty="0">
              <a:latin typeface="Verdana" panose="020B0604030504040204" pitchFamily="34" charset="0"/>
              <a:ea typeface="Verdana" panose="020B0604030504040204" pitchFamily="34" charset="0"/>
            </a:endParaRPr>
          </a:p>
        </p:txBody>
      </p:sp>
      <p:graphicFrame>
        <p:nvGraphicFramePr>
          <p:cNvPr id="4" name="Diagram 3">
            <a:extLst>
              <a:ext uri="{FF2B5EF4-FFF2-40B4-BE49-F238E27FC236}">
                <a16:creationId xmlns:a16="http://schemas.microsoft.com/office/drawing/2014/main" id="{49ACA2B9-7789-EA02-A202-69FF66E4A6FE}"/>
              </a:ext>
            </a:extLst>
          </p:cNvPr>
          <p:cNvGraphicFramePr/>
          <p:nvPr>
            <p:extLst>
              <p:ext uri="{D42A27DB-BD31-4B8C-83A1-F6EECF244321}">
                <p14:modId xmlns:p14="http://schemas.microsoft.com/office/powerpoint/2010/main" val="2694762621"/>
              </p:ext>
            </p:extLst>
          </p:nvPr>
        </p:nvGraphicFramePr>
        <p:xfrm>
          <a:off x="77821" y="1196053"/>
          <a:ext cx="11284745" cy="3426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0A8C433-83A3-7B9B-7394-F9E4FE31C773}"/>
              </a:ext>
            </a:extLst>
          </p:cNvPr>
          <p:cNvSpPr txBox="1"/>
          <p:nvPr/>
        </p:nvSpPr>
        <p:spPr>
          <a:xfrm>
            <a:off x="531793" y="4100482"/>
            <a:ext cx="11403531" cy="2258567"/>
          </a:xfrm>
          <a:prstGeom prst="rect">
            <a:avLst/>
          </a:prstGeom>
          <a:noFill/>
        </p:spPr>
        <p:txBody>
          <a:bodyPr wrap="square">
            <a:spAutoFit/>
          </a:bodyPr>
          <a:lstStyle/>
          <a:p>
            <a:pPr>
              <a:lnSpc>
                <a:spcPct val="150000"/>
              </a:lnSpc>
            </a:pPr>
            <a:r>
              <a:rPr lang="en-US" sz="1600" dirty="0">
                <a:latin typeface="Verdana" panose="020B0604030504040204" pitchFamily="34" charset="0"/>
                <a:ea typeface="Verdana" panose="020B0604030504040204" pitchFamily="34" charset="0"/>
              </a:rPr>
              <a:t>In order to assess and evaluate whether the Local Authority have secured good outcomes for a child they require us to evidence pupils’ progress annually against the Outcomes of their EHCP.</a:t>
            </a:r>
          </a:p>
          <a:p>
            <a:pPr marL="285750" indent="-285750">
              <a:lnSpc>
                <a:spcPct val="150000"/>
              </a:lnSpc>
              <a:buFont typeface="Courier New" panose="02070309020205020404" pitchFamily="49" charset="0"/>
              <a:buChar char="o"/>
            </a:pPr>
            <a:r>
              <a:rPr lang="en-US" sz="1600" dirty="0">
                <a:latin typeface="Verdana" panose="020B0604030504040204" pitchFamily="34" charset="0"/>
                <a:ea typeface="Verdana" panose="020B0604030504040204" pitchFamily="34" charset="0"/>
              </a:rPr>
              <a:t>Are we doing what we said we would do?  Are we providing what has been purchased and agreed? </a:t>
            </a:r>
          </a:p>
          <a:p>
            <a:pPr marL="285750" indent="-285750">
              <a:lnSpc>
                <a:spcPct val="150000"/>
              </a:lnSpc>
              <a:buFont typeface="Courier New" panose="02070309020205020404" pitchFamily="49" charset="0"/>
              <a:buChar char="o"/>
            </a:pPr>
            <a:r>
              <a:rPr lang="en-US" sz="1600" dirty="0">
                <a:latin typeface="Verdana" panose="020B0604030504040204" pitchFamily="34" charset="0"/>
                <a:ea typeface="Verdana" panose="020B0604030504040204" pitchFamily="34" charset="0"/>
              </a:rPr>
              <a:t>To what effect i.e. what is the impact? Has a benefit or difference been made to the child as a result of the purchased placement?</a:t>
            </a:r>
          </a:p>
          <a:p>
            <a:pPr marL="285750" indent="-285750">
              <a:lnSpc>
                <a:spcPct val="150000"/>
              </a:lnSpc>
              <a:buFont typeface="Courier New" panose="02070309020205020404" pitchFamily="49" charset="0"/>
              <a:buChar char="o"/>
            </a:pPr>
            <a:r>
              <a:rPr lang="en-US" sz="1600" b="0" i="0" dirty="0">
                <a:effectLst/>
                <a:latin typeface="Verdana" panose="020B0604030504040204" pitchFamily="34" charset="0"/>
                <a:ea typeface="Verdana" panose="020B0604030504040204" pitchFamily="34" charset="0"/>
              </a:rPr>
              <a:t>Have we delivered value for money?</a:t>
            </a:r>
          </a:p>
        </p:txBody>
      </p:sp>
    </p:spTree>
    <p:extLst>
      <p:ext uri="{BB962C8B-B14F-4D97-AF65-F5344CB8AC3E}">
        <p14:creationId xmlns:p14="http://schemas.microsoft.com/office/powerpoint/2010/main" val="337149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F9DCE-A50C-557B-9506-F7D9173036A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2543551-4906-51DE-9FDF-ACA8042B1C80}"/>
              </a:ext>
            </a:extLst>
          </p:cNvPr>
          <p:cNvSpPr txBox="1"/>
          <p:nvPr/>
        </p:nvSpPr>
        <p:spPr>
          <a:xfrm>
            <a:off x="341839" y="253479"/>
            <a:ext cx="11486147" cy="584775"/>
          </a:xfrm>
          <a:prstGeom prst="rect">
            <a:avLst/>
          </a:prstGeom>
          <a:noFill/>
        </p:spPr>
        <p:txBody>
          <a:bodyPr wrap="square">
            <a:spAutoFit/>
          </a:bodyPr>
          <a:lstStyle/>
          <a:p>
            <a:pPr lvl="0" algn="ctr"/>
            <a:r>
              <a:rPr lang="en-US" sz="1600" b="1" dirty="0">
                <a:latin typeface="Verdana" panose="020B0604030504040204" pitchFamily="34" charset="0"/>
                <a:ea typeface="Verdana" panose="020B0604030504040204" pitchFamily="34" charset="0"/>
              </a:rPr>
              <a:t>What Education Desired Outcomes may look like for our SEN Pupils</a:t>
            </a:r>
          </a:p>
          <a:p>
            <a:endParaRPr lang="en-US" sz="1600" dirty="0">
              <a:latin typeface="Verdana" panose="020B0604030504040204" pitchFamily="34" charset="0"/>
              <a:ea typeface="Verdana" panose="020B0604030504040204" pitchFamily="34" charset="0"/>
            </a:endParaRPr>
          </a:p>
        </p:txBody>
      </p:sp>
      <p:sp>
        <p:nvSpPr>
          <p:cNvPr id="4" name="Speech Bubble: Oval 3">
            <a:extLst>
              <a:ext uri="{FF2B5EF4-FFF2-40B4-BE49-F238E27FC236}">
                <a16:creationId xmlns:a16="http://schemas.microsoft.com/office/drawing/2014/main" id="{3A6EA7C8-B92D-1A4D-5EAA-455735F1C75C}"/>
              </a:ext>
            </a:extLst>
          </p:cNvPr>
          <p:cNvSpPr/>
          <p:nvPr/>
        </p:nvSpPr>
        <p:spPr>
          <a:xfrm>
            <a:off x="8387604" y="1239332"/>
            <a:ext cx="3356042" cy="2307091"/>
          </a:xfrm>
          <a:prstGeom prst="wedgeEllipseCallou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peech Bubble: Oval 8">
            <a:extLst>
              <a:ext uri="{FF2B5EF4-FFF2-40B4-BE49-F238E27FC236}">
                <a16:creationId xmlns:a16="http://schemas.microsoft.com/office/drawing/2014/main" id="{6F0837D8-CF31-59C2-895D-B304DD00DD58}"/>
              </a:ext>
            </a:extLst>
          </p:cNvPr>
          <p:cNvSpPr/>
          <p:nvPr/>
        </p:nvSpPr>
        <p:spPr>
          <a:xfrm>
            <a:off x="247387" y="990243"/>
            <a:ext cx="2728176" cy="2014912"/>
          </a:xfrm>
          <a:prstGeom prst="wedgeEllipseCallout">
            <a:avLst/>
          </a:prstGeom>
          <a:noFill/>
          <a:ln>
            <a:solidFill>
              <a:srgbClr val="FFC000"/>
            </a:solidFill>
          </a:ln>
          <a:scene3d>
            <a:camera prst="orthographicFront">
              <a:rot lat="0" lon="120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2CD7442-95D0-F266-3D06-854F28C9F8C8}"/>
              </a:ext>
            </a:extLst>
          </p:cNvPr>
          <p:cNvSpPr txBox="1"/>
          <p:nvPr/>
        </p:nvSpPr>
        <p:spPr>
          <a:xfrm>
            <a:off x="448354" y="1458261"/>
            <a:ext cx="2350666" cy="1169551"/>
          </a:xfrm>
          <a:prstGeom prst="rect">
            <a:avLst/>
          </a:prstGeom>
          <a:noFill/>
        </p:spPr>
        <p:txBody>
          <a:bodyPr wrap="square" rtlCol="0">
            <a:spAutoFit/>
          </a:bodyPr>
          <a:lstStyle/>
          <a:p>
            <a:pPr algn="ctr"/>
            <a:r>
              <a:rPr lang="en-US" sz="1400" dirty="0">
                <a:latin typeface="Verdana" panose="020B0604030504040204" pitchFamily="34" charset="0"/>
                <a:ea typeface="Verdana" panose="020B0604030504040204" pitchFamily="34" charset="0"/>
              </a:rPr>
              <a:t>Engage in co-operative activities with a peer to develop and maintain meaningful friendships within school.</a:t>
            </a:r>
            <a:endParaRPr lang="en-GB" sz="1400" dirty="0">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4E42F345-F494-D225-B011-C7C25FE0D826}"/>
              </a:ext>
            </a:extLst>
          </p:cNvPr>
          <p:cNvSpPr txBox="1"/>
          <p:nvPr/>
        </p:nvSpPr>
        <p:spPr>
          <a:xfrm>
            <a:off x="8791692" y="1531297"/>
            <a:ext cx="2547865" cy="1600438"/>
          </a:xfrm>
          <a:prstGeom prst="rect">
            <a:avLst/>
          </a:prstGeom>
          <a:noFill/>
        </p:spPr>
        <p:txBody>
          <a:bodyPr wrap="square" rtlCol="0">
            <a:spAutoFit/>
          </a:bodyPr>
          <a:lstStyle/>
          <a:p>
            <a:pPr algn="ctr"/>
            <a:r>
              <a:rPr lang="en-US" sz="1400" dirty="0">
                <a:latin typeface="Verdana" panose="020B0604030504040204" pitchFamily="34" charset="0"/>
                <a:ea typeface="Verdana" panose="020B0604030504040204" pitchFamily="34" charset="0"/>
              </a:rPr>
              <a:t>Successfully transition into the school environment without distress in order to increase my attendance at school and re-engagement with learning</a:t>
            </a:r>
            <a:endParaRPr lang="en-GB" sz="1400" dirty="0">
              <a:latin typeface="Verdana" panose="020B0604030504040204" pitchFamily="34" charset="0"/>
              <a:ea typeface="Verdana" panose="020B0604030504040204" pitchFamily="34" charset="0"/>
            </a:endParaRPr>
          </a:p>
        </p:txBody>
      </p:sp>
      <p:sp>
        <p:nvSpPr>
          <p:cNvPr id="14" name="Speech Bubble: Oval 13">
            <a:extLst>
              <a:ext uri="{FF2B5EF4-FFF2-40B4-BE49-F238E27FC236}">
                <a16:creationId xmlns:a16="http://schemas.microsoft.com/office/drawing/2014/main" id="{A5F0FA25-2AE4-514D-FC92-3B6B247E6F28}"/>
              </a:ext>
            </a:extLst>
          </p:cNvPr>
          <p:cNvSpPr/>
          <p:nvPr/>
        </p:nvSpPr>
        <p:spPr>
          <a:xfrm>
            <a:off x="4419411" y="4840138"/>
            <a:ext cx="2031027" cy="1492245"/>
          </a:xfrm>
          <a:prstGeom prst="wedgeEllipseCallout">
            <a:avLst/>
          </a:prstGeom>
          <a:noFill/>
          <a:ln w="25400">
            <a:solidFill>
              <a:schemeClr val="accent5">
                <a:lumMod val="60000"/>
                <a:lumOff val="40000"/>
              </a:schemeClr>
            </a:solidFill>
          </a:ln>
          <a:scene3d>
            <a:camera prst="orthographicFront">
              <a:rot lat="0" lon="120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28080C02-56D9-BFDC-B82F-E04C5DCE2F7E}"/>
              </a:ext>
            </a:extLst>
          </p:cNvPr>
          <p:cNvSpPr txBox="1"/>
          <p:nvPr/>
        </p:nvSpPr>
        <p:spPr>
          <a:xfrm>
            <a:off x="4728051" y="5014377"/>
            <a:ext cx="1413746" cy="1169551"/>
          </a:xfrm>
          <a:prstGeom prst="rect">
            <a:avLst/>
          </a:prstGeom>
          <a:noFill/>
        </p:spPr>
        <p:txBody>
          <a:bodyPr wrap="square" rtlCol="0">
            <a:spAutoFit/>
          </a:bodyPr>
          <a:lstStyle/>
          <a:p>
            <a:pPr algn="ctr"/>
            <a:r>
              <a:rPr lang="en-US" sz="1400" dirty="0">
                <a:latin typeface="Verdana" panose="020B0604030504040204" pitchFamily="34" charset="0"/>
                <a:ea typeface="Verdana" panose="020B0604030504040204" pitchFamily="34" charset="0"/>
              </a:rPr>
              <a:t>Identify my emotions and communicate these to a key adult.</a:t>
            </a:r>
            <a:endParaRPr lang="en-GB" sz="1400" dirty="0">
              <a:latin typeface="Verdana" panose="020B0604030504040204" pitchFamily="34" charset="0"/>
              <a:ea typeface="Verdana" panose="020B0604030504040204" pitchFamily="34" charset="0"/>
            </a:endParaRPr>
          </a:p>
        </p:txBody>
      </p:sp>
      <p:sp>
        <p:nvSpPr>
          <p:cNvPr id="20" name="Speech Bubble: Oval 19">
            <a:extLst>
              <a:ext uri="{FF2B5EF4-FFF2-40B4-BE49-F238E27FC236}">
                <a16:creationId xmlns:a16="http://schemas.microsoft.com/office/drawing/2014/main" id="{BBC3436C-0A3A-E04B-4C08-CD0B9BE5E666}"/>
              </a:ext>
            </a:extLst>
          </p:cNvPr>
          <p:cNvSpPr/>
          <p:nvPr/>
        </p:nvSpPr>
        <p:spPr>
          <a:xfrm>
            <a:off x="8387604" y="4383251"/>
            <a:ext cx="2900422" cy="1857989"/>
          </a:xfrm>
          <a:prstGeom prst="wedgeEllipseCallou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F9DA5032-A5E1-2821-1C7C-48BC460C9497}"/>
              </a:ext>
            </a:extLst>
          </p:cNvPr>
          <p:cNvSpPr txBox="1"/>
          <p:nvPr/>
        </p:nvSpPr>
        <p:spPr>
          <a:xfrm>
            <a:off x="8677705" y="4690299"/>
            <a:ext cx="2384022" cy="1231106"/>
          </a:xfrm>
          <a:prstGeom prst="rect">
            <a:avLst/>
          </a:prstGeom>
          <a:noFill/>
        </p:spPr>
        <p:txBody>
          <a:bodyPr wrap="square" rtlCol="0">
            <a:spAutoFit/>
          </a:bodyPr>
          <a:lstStyle/>
          <a:p>
            <a:pPr algn="ctr"/>
            <a:r>
              <a:rPr lang="en-US" sz="1400" dirty="0">
                <a:latin typeface="Verdana" panose="020B0604030504040204" pitchFamily="34" charset="0"/>
                <a:ea typeface="Verdana" panose="020B0604030504040204" pitchFamily="34" charset="0"/>
              </a:rPr>
              <a:t>Identify and choose a range of strategies to support myself to calm and regulate and be in a right state for learning</a:t>
            </a:r>
            <a:r>
              <a:rPr lang="en-US" dirty="0"/>
              <a:t>.</a:t>
            </a:r>
            <a:endParaRPr lang="en-GB" dirty="0"/>
          </a:p>
        </p:txBody>
      </p:sp>
      <p:sp>
        <p:nvSpPr>
          <p:cNvPr id="24" name="Speech Bubble: Oval 23">
            <a:extLst>
              <a:ext uri="{FF2B5EF4-FFF2-40B4-BE49-F238E27FC236}">
                <a16:creationId xmlns:a16="http://schemas.microsoft.com/office/drawing/2014/main" id="{A336E2C6-7D9D-ADE2-709A-1CEF01AA15FE}"/>
              </a:ext>
            </a:extLst>
          </p:cNvPr>
          <p:cNvSpPr/>
          <p:nvPr/>
        </p:nvSpPr>
        <p:spPr>
          <a:xfrm>
            <a:off x="3059514" y="1315041"/>
            <a:ext cx="1983648" cy="1241829"/>
          </a:xfrm>
          <a:prstGeom prst="wedgeEllipseCallout">
            <a:avLst/>
          </a:prstGeom>
          <a:noFill/>
          <a:ln w="25400">
            <a:solidFill>
              <a:srgbClr val="00B050"/>
            </a:solidFill>
          </a:ln>
          <a:scene3d>
            <a:camera prst="orthographicFront">
              <a:rot lat="0" lon="120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Speech Bubble: Oval 24">
            <a:extLst>
              <a:ext uri="{FF2B5EF4-FFF2-40B4-BE49-F238E27FC236}">
                <a16:creationId xmlns:a16="http://schemas.microsoft.com/office/drawing/2014/main" id="{45DE651F-247A-3C86-3F94-321036EB413F}"/>
              </a:ext>
            </a:extLst>
          </p:cNvPr>
          <p:cNvSpPr/>
          <p:nvPr/>
        </p:nvSpPr>
        <p:spPr>
          <a:xfrm>
            <a:off x="341839" y="4574150"/>
            <a:ext cx="2976884" cy="1780516"/>
          </a:xfrm>
          <a:prstGeom prst="wedgeEllipseCallout">
            <a:avLst/>
          </a:prstGeom>
          <a:noFill/>
          <a:ln w="25400">
            <a:solidFill>
              <a:schemeClr val="accent2">
                <a:lumMod val="50000"/>
              </a:schemeClr>
            </a:solidFill>
          </a:ln>
          <a:scene3d>
            <a:camera prst="orthographicFront">
              <a:rot lat="0" lon="120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Speech Bubble: Oval 25">
            <a:extLst>
              <a:ext uri="{FF2B5EF4-FFF2-40B4-BE49-F238E27FC236}">
                <a16:creationId xmlns:a16="http://schemas.microsoft.com/office/drawing/2014/main" id="{9168692F-A883-9FF9-7FA7-1D2D509DC49B}"/>
              </a:ext>
            </a:extLst>
          </p:cNvPr>
          <p:cNvSpPr/>
          <p:nvPr/>
        </p:nvSpPr>
        <p:spPr>
          <a:xfrm>
            <a:off x="5851696" y="3005155"/>
            <a:ext cx="2976884" cy="1639983"/>
          </a:xfrm>
          <a:prstGeom prst="wedgeEllipseCallout">
            <a:avLst/>
          </a:prstGeom>
          <a:noFill/>
          <a:ln w="254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Speech Bubble: Oval 26">
            <a:extLst>
              <a:ext uri="{FF2B5EF4-FFF2-40B4-BE49-F238E27FC236}">
                <a16:creationId xmlns:a16="http://schemas.microsoft.com/office/drawing/2014/main" id="{95D1ACB0-16CA-2012-6CDF-6791E2E03311}"/>
              </a:ext>
            </a:extLst>
          </p:cNvPr>
          <p:cNvSpPr/>
          <p:nvPr/>
        </p:nvSpPr>
        <p:spPr>
          <a:xfrm>
            <a:off x="5434925" y="918876"/>
            <a:ext cx="2868728" cy="1780516"/>
          </a:xfrm>
          <a:prstGeom prst="wedgeEllipseCallou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8C009B2C-A0AB-A738-37DA-8FFA60655B0E}"/>
              </a:ext>
            </a:extLst>
          </p:cNvPr>
          <p:cNvSpPr txBox="1"/>
          <p:nvPr/>
        </p:nvSpPr>
        <p:spPr>
          <a:xfrm>
            <a:off x="5788813" y="1198208"/>
            <a:ext cx="2359330" cy="1169551"/>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D</a:t>
            </a:r>
            <a:r>
              <a:rPr lang="en-GB" sz="1400" dirty="0">
                <a:effectLst/>
                <a:latin typeface="Verdana" panose="020B0604030504040204" pitchFamily="34" charset="0"/>
                <a:ea typeface="Verdana" panose="020B0604030504040204" pitchFamily="34" charset="0"/>
              </a:rPr>
              <a:t>evelop my social communication skills so that I </a:t>
            </a:r>
            <a:r>
              <a:rPr lang="en-GB" sz="1400" dirty="0">
                <a:latin typeface="Verdana" panose="020B0604030504040204" pitchFamily="34" charset="0"/>
                <a:ea typeface="Verdana" panose="020B0604030504040204" pitchFamily="34" charset="0"/>
              </a:rPr>
              <a:t>can</a:t>
            </a:r>
            <a:r>
              <a:rPr lang="en-GB" sz="1400" dirty="0">
                <a:effectLst/>
                <a:latin typeface="Verdana" panose="020B0604030504040204" pitchFamily="34" charset="0"/>
                <a:ea typeface="Verdana" panose="020B0604030504040204" pitchFamily="34" charset="0"/>
              </a:rPr>
              <a:t> form 2 or 3 positive reciprocal (two-way) friendships </a:t>
            </a:r>
            <a:endParaRPr lang="en-GB" sz="1400" dirty="0">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C84C353D-F548-2BE5-DD5F-D209B705AEC1}"/>
              </a:ext>
            </a:extLst>
          </p:cNvPr>
          <p:cNvSpPr txBox="1"/>
          <p:nvPr/>
        </p:nvSpPr>
        <p:spPr>
          <a:xfrm>
            <a:off x="3379651" y="1546125"/>
            <a:ext cx="1520435" cy="738664"/>
          </a:xfrm>
          <a:prstGeom prst="rect">
            <a:avLst/>
          </a:prstGeom>
          <a:noFill/>
        </p:spPr>
        <p:txBody>
          <a:bodyPr wrap="square" rtlCol="0">
            <a:spAutoFit/>
          </a:bodyPr>
          <a:lstStyle/>
          <a:p>
            <a:r>
              <a:rPr lang="en-GB" sz="1400" dirty="0">
                <a:effectLst/>
                <a:latin typeface="Verdana" panose="020B0604030504040204" pitchFamily="34" charset="0"/>
                <a:ea typeface="Verdana" panose="020B0604030504040204" pitchFamily="34" charset="0"/>
              </a:rPr>
              <a:t>Improve my attendance</a:t>
            </a:r>
            <a:r>
              <a:rPr lang="en-GB" sz="1400" spc="-60" dirty="0">
                <a:effectLst/>
                <a:latin typeface="Verdana" panose="020B0604030504040204" pitchFamily="34" charset="0"/>
                <a:ea typeface="Verdana" panose="020B0604030504040204" pitchFamily="34" charset="0"/>
              </a:rPr>
              <a:t> </a:t>
            </a:r>
            <a:r>
              <a:rPr lang="en-GB" sz="1400" dirty="0">
                <a:effectLst/>
                <a:latin typeface="Verdana" panose="020B0604030504040204" pitchFamily="34" charset="0"/>
                <a:ea typeface="Verdana" panose="020B0604030504040204" pitchFamily="34" charset="0"/>
              </a:rPr>
              <a:t>to</a:t>
            </a:r>
            <a:r>
              <a:rPr lang="en-GB" sz="1400" spc="-60" dirty="0">
                <a:effectLst/>
                <a:latin typeface="Verdana" panose="020B0604030504040204" pitchFamily="34" charset="0"/>
                <a:ea typeface="Verdana" panose="020B0604030504040204" pitchFamily="34" charset="0"/>
              </a:rPr>
              <a:t> </a:t>
            </a:r>
            <a:r>
              <a:rPr lang="en-GB" sz="1400" dirty="0">
                <a:effectLst/>
                <a:latin typeface="Verdana" panose="020B0604030504040204" pitchFamily="34" charset="0"/>
                <a:ea typeface="Verdana" panose="020B0604030504040204" pitchFamily="34" charset="0"/>
              </a:rPr>
              <a:t>above </a:t>
            </a:r>
            <a:r>
              <a:rPr lang="en-GB" sz="1400" spc="-20" dirty="0">
                <a:effectLst/>
                <a:latin typeface="Verdana" panose="020B0604030504040204" pitchFamily="34" charset="0"/>
                <a:ea typeface="Verdana" panose="020B0604030504040204" pitchFamily="34" charset="0"/>
              </a:rPr>
              <a:t>80%.</a:t>
            </a:r>
            <a:endParaRPr lang="en-GB" sz="14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4274444C-95FC-F1E5-A2C7-6E83FC9750C6}"/>
              </a:ext>
            </a:extLst>
          </p:cNvPr>
          <p:cNvSpPr txBox="1"/>
          <p:nvPr/>
        </p:nvSpPr>
        <p:spPr>
          <a:xfrm>
            <a:off x="713876" y="4949147"/>
            <a:ext cx="2296513" cy="1169551"/>
          </a:xfrm>
          <a:prstGeom prst="rect">
            <a:avLst/>
          </a:prstGeom>
          <a:noFill/>
        </p:spPr>
        <p:txBody>
          <a:bodyPr wrap="square">
            <a:spAutoFit/>
          </a:bodyPr>
          <a:lstStyle/>
          <a:p>
            <a:pPr algn="ctr">
              <a:buNone/>
            </a:pPr>
            <a:r>
              <a:rPr lang="en-GB" sz="1400" dirty="0">
                <a:effectLst/>
                <a:latin typeface="Verdana" panose="020B0604030504040204" pitchFamily="34" charset="0"/>
                <a:ea typeface="Verdana" panose="020B0604030504040204" pitchFamily="34" charset="0"/>
              </a:rPr>
              <a:t>Identify when I need a drink or am hungry and tell a trusted adult so that I can stay regulated.</a:t>
            </a:r>
            <a:endParaRPr lang="en-GB" sz="1400"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6E3D2B2D-7E1C-DC69-6471-CE546EAD383C}"/>
              </a:ext>
            </a:extLst>
          </p:cNvPr>
          <p:cNvSpPr txBox="1"/>
          <p:nvPr/>
        </p:nvSpPr>
        <p:spPr>
          <a:xfrm>
            <a:off x="6066205" y="3328118"/>
            <a:ext cx="2547866" cy="994055"/>
          </a:xfrm>
          <a:prstGeom prst="rect">
            <a:avLst/>
          </a:prstGeom>
          <a:noFill/>
        </p:spPr>
        <p:txBody>
          <a:bodyPr wrap="square">
            <a:spAutoFit/>
          </a:bodyPr>
          <a:lstStyle/>
          <a:p>
            <a:pPr lvl="0" algn="ctr">
              <a:lnSpc>
                <a:spcPct val="107000"/>
              </a:lnSpc>
              <a:spcAft>
                <a:spcPts val="800"/>
              </a:spcAft>
            </a:pPr>
            <a:r>
              <a:rPr lang="en-GB" sz="1400" dirty="0">
                <a:effectLst/>
                <a:latin typeface="Verdana" panose="020B0604030504040204" pitchFamily="34" charset="0"/>
                <a:ea typeface="Verdana" panose="020B0604030504040204" pitchFamily="34" charset="0"/>
                <a:cs typeface="Times New Roman" panose="02020603050405020304" pitchFamily="18" charset="0"/>
              </a:rPr>
              <a:t>Consistently form all my letters correctly so that I can develop my written work.</a:t>
            </a:r>
          </a:p>
        </p:txBody>
      </p:sp>
      <p:sp>
        <p:nvSpPr>
          <p:cNvPr id="10" name="TextBox 9">
            <a:extLst>
              <a:ext uri="{FF2B5EF4-FFF2-40B4-BE49-F238E27FC236}">
                <a16:creationId xmlns:a16="http://schemas.microsoft.com/office/drawing/2014/main" id="{AE758F60-23C2-81F8-3A0B-304322F04D25}"/>
              </a:ext>
            </a:extLst>
          </p:cNvPr>
          <p:cNvSpPr txBox="1"/>
          <p:nvPr/>
        </p:nvSpPr>
        <p:spPr>
          <a:xfrm>
            <a:off x="2540494" y="3230983"/>
            <a:ext cx="2381107" cy="1224566"/>
          </a:xfrm>
          <a:prstGeom prst="rect">
            <a:avLst/>
          </a:prstGeom>
          <a:noFill/>
        </p:spPr>
        <p:txBody>
          <a:bodyPr wrap="square">
            <a:spAutoFit/>
          </a:bodyPr>
          <a:lstStyle/>
          <a:p>
            <a:pPr lvl="0" algn="ctr">
              <a:lnSpc>
                <a:spcPct val="107000"/>
              </a:lnSpc>
              <a:spcAft>
                <a:spcPts val="800"/>
              </a:spcAft>
            </a:pPr>
            <a:r>
              <a:rPr lang="en-GB" sz="1400" dirty="0">
                <a:effectLst/>
                <a:latin typeface="Verdana" panose="020B0604030504040204" pitchFamily="34" charset="0"/>
                <a:ea typeface="Verdana" panose="020B0604030504040204" pitchFamily="34" charset="0"/>
                <a:cs typeface="Times New Roman" panose="02020603050405020304" pitchFamily="18" charset="0"/>
              </a:rPr>
              <a:t>Remain in class and tell a trusted adult how I am feeling so that I can be supported and remain safe.</a:t>
            </a:r>
          </a:p>
        </p:txBody>
      </p:sp>
      <p:sp>
        <p:nvSpPr>
          <p:cNvPr id="11" name="Speech Bubble: Oval 10">
            <a:extLst>
              <a:ext uri="{FF2B5EF4-FFF2-40B4-BE49-F238E27FC236}">
                <a16:creationId xmlns:a16="http://schemas.microsoft.com/office/drawing/2014/main" id="{FA5BD700-65C9-CB9B-CBFD-153D96D30ABC}"/>
              </a:ext>
            </a:extLst>
          </p:cNvPr>
          <p:cNvSpPr/>
          <p:nvPr/>
        </p:nvSpPr>
        <p:spPr>
          <a:xfrm>
            <a:off x="2234579" y="2907633"/>
            <a:ext cx="2976884" cy="1780516"/>
          </a:xfrm>
          <a:prstGeom prst="wedgeEllipseCallout">
            <a:avLst/>
          </a:prstGeom>
          <a:noFill/>
          <a:ln w="25400">
            <a:solidFill>
              <a:srgbClr val="FF0000"/>
            </a:solidFill>
          </a:ln>
          <a:scene3d>
            <a:camera prst="orthographicFront">
              <a:rot lat="0" lon="120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838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79868-0B1E-9AE5-0D3B-9437B8E13ED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BF65AB1-EC0E-F2E2-50F7-670496072D03}"/>
              </a:ext>
            </a:extLst>
          </p:cNvPr>
          <p:cNvSpPr txBox="1"/>
          <p:nvPr/>
        </p:nvSpPr>
        <p:spPr>
          <a:xfrm>
            <a:off x="475676" y="490138"/>
            <a:ext cx="11474099" cy="5816977"/>
          </a:xfrm>
          <a:prstGeom prst="rect">
            <a:avLst/>
          </a:prstGeom>
          <a:noFill/>
        </p:spPr>
        <p:txBody>
          <a:bodyPr wrap="square">
            <a:spAutoFit/>
          </a:bodyPr>
          <a:lstStyle/>
          <a:p>
            <a:pPr marL="285750" lvl="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EHCP Outcomes are very individual to each child.  </a:t>
            </a:r>
          </a:p>
          <a:p>
            <a:pPr lvl="0"/>
            <a:endParaRPr lang="en-US" sz="14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All pupils have different starting points, with different strengths and needs.  </a:t>
            </a:r>
          </a:p>
          <a:p>
            <a:pPr lvl="0"/>
            <a:endParaRPr lang="en-US" sz="14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What is progress for one child is not necessarily progress for another.  </a:t>
            </a:r>
          </a:p>
          <a:p>
            <a:pPr marL="285750" lvl="0" indent="-285750">
              <a:buFont typeface="Wingdings" panose="05000000000000000000" pitchFamily="2" charset="2"/>
              <a:buChar char="Ø"/>
            </a:pPr>
            <a:endParaRPr lang="en-US" sz="14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A pupil achieving all of their Maths targets may be exceptional if they struggle with numbers for example, but is not an indication of progress for a pupil who has no issues with meeting any of their academic targets.</a:t>
            </a:r>
          </a:p>
          <a:p>
            <a:pPr marL="285750" lvl="0" indent="-285750">
              <a:buFont typeface="Wingdings" panose="05000000000000000000" pitchFamily="2" charset="2"/>
              <a:buChar char="Ø"/>
            </a:pPr>
            <a:endParaRPr lang="en-US" sz="14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A child who cannot communicate with other children, or participate in their community, needs to make entirely different progress than the child struggling with numbers, who can participate and socialise very well…</a:t>
            </a:r>
          </a:p>
          <a:p>
            <a:pPr marL="285750" indent="-285750">
              <a:buFont typeface="Wingdings" panose="05000000000000000000" pitchFamily="2" charset="2"/>
              <a:buChar char="Ø"/>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Each child’s progress against their Outcomes is also wholly individual and so has to be measured and assessed as such. </a:t>
            </a:r>
          </a:p>
          <a:p>
            <a:pPr marL="285750" lvl="0" indent="-285750">
              <a:buFont typeface="Wingdings" panose="05000000000000000000" pitchFamily="2" charset="2"/>
              <a:buChar char="Ø"/>
            </a:pPr>
            <a:endParaRPr lang="en-US"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It may also not be progress with formal curriculum that we have been commissioned by the LA to deliver outcomes for.  It may be pupils’ attendance, eating, anxieties, or social interaction and communication that we have been asked to prioritise for a child.  </a:t>
            </a:r>
          </a:p>
          <a:p>
            <a:pPr marL="285750" lvl="0" indent="-285750">
              <a:buFont typeface="Wingdings" panose="05000000000000000000" pitchFamily="2" charset="2"/>
              <a:buChar char="Ø"/>
            </a:pPr>
            <a:endParaRPr lang="en-US" sz="14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1600" dirty="0">
                <a:latin typeface="Verdana" panose="020B0604030504040204" pitchFamily="34" charset="0"/>
                <a:ea typeface="Verdana" panose="020B0604030504040204" pitchFamily="34" charset="0"/>
              </a:rPr>
              <a:t>Progress in core curriculum or ‘academic’ progress may not then be a Key Performance Indicator for that child, for our stakeholders, nor for us as a commissioned service.</a:t>
            </a:r>
          </a:p>
        </p:txBody>
      </p:sp>
    </p:spTree>
    <p:extLst>
      <p:ext uri="{BB962C8B-B14F-4D97-AF65-F5344CB8AC3E}">
        <p14:creationId xmlns:p14="http://schemas.microsoft.com/office/powerpoint/2010/main" val="165483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B789-B375-581D-FC64-05F9AABEE1A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EBD85EB-85EE-F142-51D8-0ABF6AC2ECB1}"/>
              </a:ext>
            </a:extLst>
          </p:cNvPr>
          <p:cNvSpPr txBox="1"/>
          <p:nvPr/>
        </p:nvSpPr>
        <p:spPr>
          <a:xfrm>
            <a:off x="636104" y="617194"/>
            <a:ext cx="11019172" cy="6032421"/>
          </a:xfrm>
          <a:prstGeom prst="rect">
            <a:avLst/>
          </a:prstGeom>
          <a:noFill/>
        </p:spPr>
        <p:txBody>
          <a:bodyPr wrap="square">
            <a:spAutoFit/>
          </a:bodyPr>
          <a:lstStyle/>
          <a:p>
            <a:pPr lvl="0"/>
            <a:r>
              <a:rPr lang="en-US" sz="1600" dirty="0">
                <a:latin typeface="Verdana" panose="020B0604030504040204" pitchFamily="34" charset="0"/>
                <a:ea typeface="Verdana" panose="020B0604030504040204" pitchFamily="34" charset="0"/>
              </a:rPr>
              <a:t>All pupils with an EHCP also have a termly Individual Education Plan (IEP), so we break down a child’s annual (Long Term) plan into three termly (Medium Term) plans and this gives a child one IEP per term.  </a:t>
            </a:r>
          </a:p>
          <a:p>
            <a:pPr lvl="0"/>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Termly IEP’s are submitted to the LA to evidence pupils’ progress against their Desired Outcomes.</a:t>
            </a:r>
          </a:p>
          <a:p>
            <a:pPr lvl="0"/>
            <a:endParaRPr lang="en-US" sz="14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Termly IEP’s are reviewed at the end of each term with ‘Emerging’, ‘Developing’ or ‘Secure’ assessments made.  This informs target-setting for the following term’s IEP.  Targets not met can be carried over.</a:t>
            </a:r>
          </a:p>
          <a:p>
            <a:pPr lvl="0"/>
            <a:endParaRPr lang="en-US" sz="14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Pupils can contribute to the target-setting and review of their own IEP’s.</a:t>
            </a:r>
          </a:p>
          <a:p>
            <a:pPr lvl="0"/>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For our pupils 12 weeks (an average school term) is a long time.  They need more bitesize targets.  So we break down our termly IEP’s into Weekly SMART Targets for them and these are their ‘Short Term’ plans.</a:t>
            </a:r>
          </a:p>
          <a:p>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Weekly Targets are also monitored.  They are marked as ‘Achieved’ or ‘Working Towards’ and they give a much more immediate snapshot of what may be going well and areas where pupils may be struggling.  </a:t>
            </a:r>
          </a:p>
          <a:p>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This supports teachers to be more immediately responsive and supportive, and to adapt learning strategies or take action where necessary.</a:t>
            </a:r>
          </a:p>
          <a:p>
            <a:endParaRPr lang="en-US" sz="14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We understand that not all children can achieve everything every week, so if Weekly Targets have not been achieved, they can also be carried over. </a:t>
            </a: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DB352CF4-685E-52F0-5322-B04C7D8F0DD5}"/>
              </a:ext>
            </a:extLst>
          </p:cNvPr>
          <p:cNvSpPr txBox="1"/>
          <p:nvPr/>
        </p:nvSpPr>
        <p:spPr>
          <a:xfrm>
            <a:off x="536724" y="5663973"/>
            <a:ext cx="11486147" cy="1231106"/>
          </a:xfrm>
          <a:prstGeom prst="rect">
            <a:avLst/>
          </a:prstGeom>
          <a:noFill/>
        </p:spPr>
        <p:txBody>
          <a:bodyPr wrap="square">
            <a:spAutoFit/>
          </a:bodyPr>
          <a:lstStyle/>
          <a:p>
            <a:endParaRPr lang="en-US" sz="10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15032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DF3B935C-EE99-B6BA-532B-1B898979C674}"/>
              </a:ext>
            </a:extLst>
          </p:cNvPr>
          <p:cNvGraphicFramePr/>
          <p:nvPr>
            <p:extLst>
              <p:ext uri="{D42A27DB-BD31-4B8C-83A1-F6EECF244321}">
                <p14:modId xmlns:p14="http://schemas.microsoft.com/office/powerpoint/2010/main" val="1984078274"/>
              </p:ext>
            </p:extLst>
          </p:nvPr>
        </p:nvGraphicFramePr>
        <p:xfrm>
          <a:off x="1262268" y="1729409"/>
          <a:ext cx="9471991" cy="4333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4EF950E-184D-A7AA-D67A-7551B4CEA70B}"/>
              </a:ext>
            </a:extLst>
          </p:cNvPr>
          <p:cNvSpPr txBox="1"/>
          <p:nvPr/>
        </p:nvSpPr>
        <p:spPr>
          <a:xfrm>
            <a:off x="960783" y="490694"/>
            <a:ext cx="10787269" cy="867289"/>
          </a:xfrm>
          <a:prstGeom prst="rect">
            <a:avLst/>
          </a:prstGeom>
          <a:noFill/>
        </p:spPr>
        <p:txBody>
          <a:bodyPr wrap="square">
            <a:spAutoFit/>
          </a:bodyPr>
          <a:lstStyle/>
          <a:p>
            <a:pPr lvl="0">
              <a:lnSpc>
                <a:spcPct val="150000"/>
              </a:lnSpc>
            </a:pPr>
            <a:r>
              <a:rPr lang="en-US" dirty="0">
                <a:latin typeface="Verdana" panose="020B0604030504040204" pitchFamily="34" charset="0"/>
                <a:ea typeface="Verdana" panose="020B0604030504040204" pitchFamily="34" charset="0"/>
              </a:rPr>
              <a:t>Long-term EHCPs, medium-term IEPs, and short-term Weekly Targets are used to monitor and assess pupils’ progress:</a:t>
            </a:r>
            <a:r>
              <a:rPr lang="en-US" sz="18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82725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5FF8A-2678-3D6D-4761-8A33E6D7CF8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3C5CD82-3070-DBB6-3EBD-2C4B6B36DEFB}"/>
              </a:ext>
            </a:extLst>
          </p:cNvPr>
          <p:cNvSpPr txBox="1"/>
          <p:nvPr/>
        </p:nvSpPr>
        <p:spPr>
          <a:xfrm>
            <a:off x="1225541" y="586416"/>
            <a:ext cx="10005676" cy="6109365"/>
          </a:xfrm>
          <a:prstGeom prst="rect">
            <a:avLst/>
          </a:prstGeom>
          <a:noFill/>
        </p:spPr>
        <p:txBody>
          <a:bodyPr wrap="square">
            <a:spAutoFit/>
          </a:bodyPr>
          <a:lstStyle/>
          <a:p>
            <a:pPr lvl="0"/>
            <a:endParaRPr lang="en-US" sz="16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Termly IEP’s also allow us to be aspirational for pupils and encourage children to be aspirational for themselves.</a:t>
            </a:r>
          </a:p>
          <a:p>
            <a:pPr lvl="0"/>
            <a:endParaRPr lang="en-US" sz="1400" dirty="0">
              <a:latin typeface="Verdana" panose="020B0604030504040204" pitchFamily="34" charset="0"/>
              <a:ea typeface="Verdana" panose="020B0604030504040204" pitchFamily="34" charset="0"/>
            </a:endParaRPr>
          </a:p>
          <a:p>
            <a:pPr lvl="0">
              <a:lnSpc>
                <a:spcPct val="150000"/>
              </a:lnSpc>
            </a:pPr>
            <a:r>
              <a:rPr lang="en-US" sz="1600" dirty="0">
                <a:latin typeface="Verdana" panose="020B0604030504040204" pitchFamily="34" charset="0"/>
                <a:ea typeface="Verdana" panose="020B0604030504040204" pitchFamily="34" charset="0"/>
              </a:rPr>
              <a:t>Often their Long Term EHCP Outcomes are not hugely ‘academic’ in focus, but more related to improvements in their engagement, participation, and self-regulation.</a:t>
            </a:r>
          </a:p>
          <a:p>
            <a:pPr lvl="0"/>
            <a:endParaRPr lang="en-US" sz="1400" dirty="0">
              <a:latin typeface="Verdana" panose="020B0604030504040204" pitchFamily="34" charset="0"/>
              <a:ea typeface="Verdana" panose="020B0604030504040204" pitchFamily="34" charset="0"/>
            </a:endParaRPr>
          </a:p>
          <a:p>
            <a:pPr lvl="0">
              <a:lnSpc>
                <a:spcPct val="150000"/>
              </a:lnSpc>
            </a:pPr>
            <a:r>
              <a:rPr lang="en-US" sz="1600" dirty="0">
                <a:latin typeface="Verdana" panose="020B0604030504040204" pitchFamily="34" charset="0"/>
                <a:ea typeface="Verdana" panose="020B0604030504040204" pitchFamily="34" charset="0"/>
              </a:rPr>
              <a:t>Whilst these are </a:t>
            </a:r>
            <a:r>
              <a:rPr lang="en-US" sz="1600" dirty="0" err="1">
                <a:latin typeface="Verdana" panose="020B0604030504040204" pitchFamily="34" charset="0"/>
                <a:ea typeface="Verdana" panose="020B0604030504040204" pitchFamily="34" charset="0"/>
              </a:rPr>
              <a:t>recognised</a:t>
            </a:r>
            <a:r>
              <a:rPr lang="en-US" sz="1600" dirty="0">
                <a:latin typeface="Verdana" panose="020B0604030504040204" pitchFamily="34" charset="0"/>
                <a:ea typeface="Verdana" panose="020B0604030504040204" pitchFamily="34" charset="0"/>
              </a:rPr>
              <a:t> as important key areas to develop and improve for most of our pupils, when we consulted children directly, Pupil Voice revealed that most of our pupils want opportunities for more ‘academic’ learning.</a:t>
            </a:r>
          </a:p>
          <a:p>
            <a:pPr lvl="0">
              <a:lnSpc>
                <a:spcPct val="150000"/>
              </a:lnSpc>
            </a:pPr>
            <a:endParaRPr lang="en-US" sz="1400" dirty="0">
              <a:latin typeface="Verdana" panose="020B0604030504040204" pitchFamily="34" charset="0"/>
              <a:ea typeface="Verdana" panose="020B0604030504040204" pitchFamily="34" charset="0"/>
            </a:endParaRPr>
          </a:p>
          <a:p>
            <a:pPr lvl="0">
              <a:lnSpc>
                <a:spcPct val="150000"/>
              </a:lnSpc>
            </a:pPr>
            <a:r>
              <a:rPr lang="en-US" sz="1600" dirty="0">
                <a:latin typeface="Verdana" panose="020B0604030504040204" pitchFamily="34" charset="0"/>
                <a:ea typeface="Verdana" panose="020B0604030504040204" pitchFamily="34" charset="0"/>
              </a:rPr>
              <a:t>Pupils said that they want the opportunities that they perceive children in other schools have, to improve their reading, to be able to study Science, or to sit exams for example.</a:t>
            </a:r>
          </a:p>
          <a:p>
            <a:pPr lvl="0"/>
            <a:endParaRPr lang="en-US" sz="1400" dirty="0">
              <a:latin typeface="Verdana" panose="020B0604030504040204" pitchFamily="34" charset="0"/>
              <a:ea typeface="Verdana" panose="020B0604030504040204" pitchFamily="34" charset="0"/>
            </a:endParaRPr>
          </a:p>
          <a:p>
            <a:pPr lvl="0">
              <a:lnSpc>
                <a:spcPct val="150000"/>
              </a:lnSpc>
            </a:pPr>
            <a:r>
              <a:rPr lang="en-US" sz="1600" dirty="0">
                <a:latin typeface="Verdana" panose="020B0604030504040204" pitchFamily="34" charset="0"/>
                <a:ea typeface="Verdana" panose="020B0604030504040204" pitchFamily="34" charset="0"/>
              </a:rPr>
              <a:t>So in creating our IEP’s we aim to ensure that targets set also focus on appropriately ‘academic’ challenges across all core areas of the curriculum.</a:t>
            </a: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a:p>
            <a:pPr lvl="0"/>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040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2537</TotalTime>
  <Words>2723</Words>
  <Application>Microsoft Office PowerPoint</Application>
  <PresentationFormat>Widescreen</PresentationFormat>
  <Paragraphs>348</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Courier New</vt:lpstr>
      <vt:lpstr>Lato</vt:lpstr>
      <vt:lpstr>Verdana</vt:lpstr>
      <vt:lpstr>Wingdings</vt:lpstr>
      <vt:lpstr>Office Theme</vt:lpstr>
      <vt:lpstr>Arbour House School        How We Assess Pupils and Measure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Perks</dc:creator>
  <cp:lastModifiedBy>Julie Perks</cp:lastModifiedBy>
  <cp:revision>5</cp:revision>
  <cp:lastPrinted>2025-05-15T22:38:36Z</cp:lastPrinted>
  <dcterms:created xsi:type="dcterms:W3CDTF">2025-04-26T16:47:18Z</dcterms:created>
  <dcterms:modified xsi:type="dcterms:W3CDTF">2025-05-15T23:34:52Z</dcterms:modified>
</cp:coreProperties>
</file>